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4"/>
  </p:notesMasterIdLst>
  <p:handoutMasterIdLst>
    <p:handoutMasterId r:id="rId25"/>
  </p:handoutMasterIdLst>
  <p:sldIdLst>
    <p:sldId id="256" r:id="rId2"/>
    <p:sldId id="257" r:id="rId3"/>
    <p:sldId id="272" r:id="rId4"/>
    <p:sldId id="269" r:id="rId5"/>
    <p:sldId id="259" r:id="rId6"/>
    <p:sldId id="273" r:id="rId7"/>
    <p:sldId id="268" r:id="rId8"/>
    <p:sldId id="260" r:id="rId9"/>
    <p:sldId id="275" r:id="rId10"/>
    <p:sldId id="276" r:id="rId11"/>
    <p:sldId id="274" r:id="rId12"/>
    <p:sldId id="277" r:id="rId13"/>
    <p:sldId id="261" r:id="rId14"/>
    <p:sldId id="264" r:id="rId15"/>
    <p:sldId id="281" r:id="rId16"/>
    <p:sldId id="263" r:id="rId17"/>
    <p:sldId id="270" r:id="rId18"/>
    <p:sldId id="267" r:id="rId19"/>
    <p:sldId id="266" r:id="rId20"/>
    <p:sldId id="265" r:id="rId21"/>
    <p:sldId id="278" r:id="rId22"/>
    <p:sldId id="282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25" autoAdjust="0"/>
    <p:restoredTop sz="96837" autoAdjust="0"/>
  </p:normalViewPr>
  <p:slideViewPr>
    <p:cSldViewPr snapToGrid="0">
      <p:cViewPr varScale="1">
        <p:scale>
          <a:sx n="44" d="100"/>
          <a:sy n="44" d="100"/>
        </p:scale>
        <p:origin x="36" y="130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20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q-AL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AA4204-4592-457D-B599-A658B3C057E5}" type="datetimeFigureOut">
              <a:rPr lang="sq-AL" smtClean="0"/>
              <a:t>3.3.2024</a:t>
            </a:fld>
            <a:endParaRPr lang="sq-A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q-A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1B6CF9-FDA7-42D2-BD3A-8ADDAA480631}" type="slidenum">
              <a:rPr lang="sq-AL" smtClean="0"/>
              <a:t>‹#›</a:t>
            </a:fld>
            <a:endParaRPr lang="sq-AL"/>
          </a:p>
        </p:txBody>
      </p:sp>
    </p:spTree>
    <p:extLst>
      <p:ext uri="{BB962C8B-B14F-4D97-AF65-F5344CB8AC3E}">
        <p14:creationId xmlns:p14="http://schemas.microsoft.com/office/powerpoint/2010/main" val="2782622204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q-A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38D2A2-8952-49F0-BACC-C2CD9D7FA272}" type="datetimeFigureOut">
              <a:rPr lang="sq-AL" smtClean="0"/>
              <a:t>3.3.2024</a:t>
            </a:fld>
            <a:endParaRPr lang="sq-A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q-A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q-A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q-A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A42EE9-2875-4183-B321-4824CD3B8BAB}" type="slidenum">
              <a:rPr lang="sq-AL" smtClean="0"/>
              <a:t>‹#›</a:t>
            </a:fld>
            <a:endParaRPr lang="sq-AL"/>
          </a:p>
        </p:txBody>
      </p:sp>
    </p:spTree>
    <p:extLst>
      <p:ext uri="{BB962C8B-B14F-4D97-AF65-F5344CB8AC3E}">
        <p14:creationId xmlns:p14="http://schemas.microsoft.com/office/powerpoint/2010/main" val="3009884214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C9A233D8-3389-4205-9D8A-3B71E0841224}" type="datetimeFigureOut">
              <a:rPr lang="sq-AL" smtClean="0"/>
              <a:t>3.3.2024</a:t>
            </a:fld>
            <a:endParaRPr lang="sq-A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sq-A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2E126B5B-961E-41CA-86D0-4A8AEA0C331E}" type="slidenum">
              <a:rPr lang="sq-AL" smtClean="0"/>
              <a:t>‹#›</a:t>
            </a:fld>
            <a:endParaRPr lang="sq-AL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9998124"/>
      </p:ext>
    </p:extLst>
  </p:cSld>
  <p:clrMapOvr>
    <a:masterClrMapping/>
  </p:clrMapOvr>
  <p:transition spd="slow" advClick="0" advTm="1000">
    <p:push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33D8-3389-4205-9D8A-3B71E0841224}" type="datetimeFigureOut">
              <a:rPr lang="sq-AL" smtClean="0"/>
              <a:t>3.3.2024</a:t>
            </a:fld>
            <a:endParaRPr lang="sq-A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q-A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26B5B-961E-41CA-86D0-4A8AEA0C331E}" type="slidenum">
              <a:rPr lang="sq-AL" smtClean="0"/>
              <a:t>‹#›</a:t>
            </a:fld>
            <a:endParaRPr lang="sq-AL"/>
          </a:p>
        </p:txBody>
      </p:sp>
    </p:spTree>
    <p:extLst>
      <p:ext uri="{BB962C8B-B14F-4D97-AF65-F5344CB8AC3E}">
        <p14:creationId xmlns:p14="http://schemas.microsoft.com/office/powerpoint/2010/main" val="1495522889"/>
      </p:ext>
    </p:extLst>
  </p:cSld>
  <p:clrMapOvr>
    <a:masterClrMapping/>
  </p:clrMapOvr>
  <p:transition spd="slow" advClick="0" advTm="1000">
    <p:push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33D8-3389-4205-9D8A-3B71E0841224}" type="datetimeFigureOut">
              <a:rPr lang="sq-AL" smtClean="0"/>
              <a:t>3.3.2024</a:t>
            </a:fld>
            <a:endParaRPr lang="sq-A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q-A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26B5B-961E-41CA-86D0-4A8AEA0C331E}" type="slidenum">
              <a:rPr lang="sq-AL" smtClean="0"/>
              <a:t>‹#›</a:t>
            </a:fld>
            <a:endParaRPr lang="sq-AL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4323097"/>
      </p:ext>
    </p:extLst>
  </p:cSld>
  <p:clrMapOvr>
    <a:masterClrMapping/>
  </p:clrMapOvr>
  <p:transition spd="slow" advClick="0" advTm="1000">
    <p:push dir="r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33D8-3389-4205-9D8A-3B71E0841224}" type="datetimeFigureOut">
              <a:rPr lang="sq-AL" smtClean="0"/>
              <a:t>3.3.2024</a:t>
            </a:fld>
            <a:endParaRPr lang="sq-A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q-A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26B5B-961E-41CA-86D0-4A8AEA0C331E}" type="slidenum">
              <a:rPr lang="sq-AL" smtClean="0"/>
              <a:t>‹#›</a:t>
            </a:fld>
            <a:endParaRPr lang="sq-AL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930266"/>
      </p:ext>
    </p:extLst>
  </p:cSld>
  <p:clrMapOvr>
    <a:masterClrMapping/>
  </p:clrMapOvr>
  <p:transition spd="slow" advClick="0" advTm="1000">
    <p:push dir="r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33D8-3389-4205-9D8A-3B71E0841224}" type="datetimeFigureOut">
              <a:rPr lang="sq-AL" smtClean="0"/>
              <a:t>3.3.2024</a:t>
            </a:fld>
            <a:endParaRPr lang="sq-A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q-A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26B5B-961E-41CA-86D0-4A8AEA0C331E}" type="slidenum">
              <a:rPr lang="sq-AL" smtClean="0"/>
              <a:t>‹#›</a:t>
            </a:fld>
            <a:endParaRPr lang="sq-AL"/>
          </a:p>
        </p:txBody>
      </p:sp>
    </p:spTree>
    <p:extLst>
      <p:ext uri="{BB962C8B-B14F-4D97-AF65-F5344CB8AC3E}">
        <p14:creationId xmlns:p14="http://schemas.microsoft.com/office/powerpoint/2010/main" val="240116727"/>
      </p:ext>
    </p:extLst>
  </p:cSld>
  <p:clrMapOvr>
    <a:masterClrMapping/>
  </p:clrMapOvr>
  <p:transition spd="slow" advClick="0" advTm="1000">
    <p:push dir="r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33D8-3389-4205-9D8A-3B71E0841224}" type="datetimeFigureOut">
              <a:rPr lang="sq-AL" smtClean="0"/>
              <a:t>3.3.2024</a:t>
            </a:fld>
            <a:endParaRPr lang="sq-A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q-A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26B5B-961E-41CA-86D0-4A8AEA0C331E}" type="slidenum">
              <a:rPr lang="sq-AL" smtClean="0"/>
              <a:t>‹#›</a:t>
            </a:fld>
            <a:endParaRPr lang="sq-AL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3675671"/>
      </p:ext>
    </p:extLst>
  </p:cSld>
  <p:clrMapOvr>
    <a:masterClrMapping/>
  </p:clrMapOvr>
  <p:transition spd="slow" advClick="0" advTm="1000">
    <p:push dir="r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33D8-3389-4205-9D8A-3B71E0841224}" type="datetimeFigureOut">
              <a:rPr lang="sq-AL" smtClean="0"/>
              <a:t>3.3.2024</a:t>
            </a:fld>
            <a:endParaRPr lang="sq-A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q-A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26B5B-961E-41CA-86D0-4A8AEA0C331E}" type="slidenum">
              <a:rPr lang="sq-AL" smtClean="0"/>
              <a:t>‹#›</a:t>
            </a:fld>
            <a:endParaRPr lang="sq-AL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917136"/>
      </p:ext>
    </p:extLst>
  </p:cSld>
  <p:clrMapOvr>
    <a:masterClrMapping/>
  </p:clrMapOvr>
  <p:transition spd="slow" advClick="0" advTm="1000">
    <p:push dir="r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33D8-3389-4205-9D8A-3B71E0841224}" type="datetimeFigureOut">
              <a:rPr lang="sq-AL" smtClean="0"/>
              <a:t>3.3.2024</a:t>
            </a:fld>
            <a:endParaRPr lang="sq-A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q-A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26B5B-961E-41CA-86D0-4A8AEA0C331E}" type="slidenum">
              <a:rPr lang="sq-AL" smtClean="0"/>
              <a:t>‹#›</a:t>
            </a:fld>
            <a:endParaRPr lang="sq-AL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9959327"/>
      </p:ext>
    </p:extLst>
  </p:cSld>
  <p:clrMapOvr>
    <a:masterClrMapping/>
  </p:clrMapOvr>
  <p:transition spd="slow" advClick="0" advTm="1000">
    <p:push dir="r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33D8-3389-4205-9D8A-3B71E0841224}" type="datetimeFigureOut">
              <a:rPr lang="sq-AL" smtClean="0"/>
              <a:t>3.3.2024</a:t>
            </a:fld>
            <a:endParaRPr lang="sq-A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q-A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26B5B-961E-41CA-86D0-4A8AEA0C331E}" type="slidenum">
              <a:rPr lang="sq-AL" smtClean="0"/>
              <a:t>‹#›</a:t>
            </a:fld>
            <a:endParaRPr lang="sq-AL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956789"/>
      </p:ext>
    </p:extLst>
  </p:cSld>
  <p:clrMapOvr>
    <a:masterClrMapping/>
  </p:clrMapOvr>
  <p:transition spd="slow" advClick="0" advTm="1000">
    <p:push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33D8-3389-4205-9D8A-3B71E0841224}" type="datetimeFigureOut">
              <a:rPr lang="sq-AL" smtClean="0"/>
              <a:t>3.3.2024</a:t>
            </a:fld>
            <a:endParaRPr lang="sq-A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q-A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26B5B-961E-41CA-86D0-4A8AEA0C331E}" type="slidenum">
              <a:rPr lang="sq-AL" smtClean="0"/>
              <a:t>‹#›</a:t>
            </a:fld>
            <a:endParaRPr lang="sq-AL"/>
          </a:p>
        </p:txBody>
      </p:sp>
    </p:spTree>
    <p:extLst>
      <p:ext uri="{BB962C8B-B14F-4D97-AF65-F5344CB8AC3E}">
        <p14:creationId xmlns:p14="http://schemas.microsoft.com/office/powerpoint/2010/main" val="504548211"/>
      </p:ext>
    </p:extLst>
  </p:cSld>
  <p:clrMapOvr>
    <a:masterClrMapping/>
  </p:clrMapOvr>
  <p:transition spd="slow" advClick="0" advTm="1000">
    <p:push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33D8-3389-4205-9D8A-3B71E0841224}" type="datetimeFigureOut">
              <a:rPr lang="sq-AL" smtClean="0"/>
              <a:t>3.3.2024</a:t>
            </a:fld>
            <a:endParaRPr lang="sq-A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q-A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26B5B-961E-41CA-86D0-4A8AEA0C331E}" type="slidenum">
              <a:rPr lang="sq-AL" smtClean="0"/>
              <a:t>‹#›</a:t>
            </a:fld>
            <a:endParaRPr lang="sq-AL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9044439"/>
      </p:ext>
    </p:extLst>
  </p:cSld>
  <p:clrMapOvr>
    <a:masterClrMapping/>
  </p:clrMapOvr>
  <p:transition spd="slow" advClick="0" advTm="1000">
    <p:push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33D8-3389-4205-9D8A-3B71E0841224}" type="datetimeFigureOut">
              <a:rPr lang="sq-AL" smtClean="0"/>
              <a:t>3.3.2024</a:t>
            </a:fld>
            <a:endParaRPr lang="sq-A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q-A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26B5B-961E-41CA-86D0-4A8AEA0C331E}" type="slidenum">
              <a:rPr lang="sq-AL" smtClean="0"/>
              <a:t>‹#›</a:t>
            </a:fld>
            <a:endParaRPr lang="sq-AL"/>
          </a:p>
        </p:txBody>
      </p:sp>
    </p:spTree>
    <p:extLst>
      <p:ext uri="{BB962C8B-B14F-4D97-AF65-F5344CB8AC3E}">
        <p14:creationId xmlns:p14="http://schemas.microsoft.com/office/powerpoint/2010/main" val="4065838837"/>
      </p:ext>
    </p:extLst>
  </p:cSld>
  <p:clrMapOvr>
    <a:masterClrMapping/>
  </p:clrMapOvr>
  <p:transition spd="slow" advClick="0" advTm="1000">
    <p:push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33D8-3389-4205-9D8A-3B71E0841224}" type="datetimeFigureOut">
              <a:rPr lang="sq-AL" smtClean="0"/>
              <a:t>3.3.2024</a:t>
            </a:fld>
            <a:endParaRPr lang="sq-A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q-A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26B5B-961E-41CA-86D0-4A8AEA0C331E}" type="slidenum">
              <a:rPr lang="sq-AL" smtClean="0"/>
              <a:t>‹#›</a:t>
            </a:fld>
            <a:endParaRPr lang="sq-AL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9473191"/>
      </p:ext>
    </p:extLst>
  </p:cSld>
  <p:clrMapOvr>
    <a:masterClrMapping/>
  </p:clrMapOvr>
  <p:transition spd="slow" advClick="0" advTm="1000">
    <p:push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33D8-3389-4205-9D8A-3B71E0841224}" type="datetimeFigureOut">
              <a:rPr lang="sq-AL" smtClean="0"/>
              <a:t>3.3.2024</a:t>
            </a:fld>
            <a:endParaRPr lang="sq-A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q-A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26B5B-961E-41CA-86D0-4A8AEA0C331E}" type="slidenum">
              <a:rPr lang="sq-AL" smtClean="0"/>
              <a:t>‹#›</a:t>
            </a:fld>
            <a:endParaRPr lang="sq-AL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3246922"/>
      </p:ext>
    </p:extLst>
  </p:cSld>
  <p:clrMapOvr>
    <a:masterClrMapping/>
  </p:clrMapOvr>
  <p:transition spd="slow" advClick="0" advTm="1000">
    <p:push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33D8-3389-4205-9D8A-3B71E0841224}" type="datetimeFigureOut">
              <a:rPr lang="sq-AL" smtClean="0"/>
              <a:t>3.3.2024</a:t>
            </a:fld>
            <a:endParaRPr lang="sq-A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q-A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26B5B-961E-41CA-86D0-4A8AEA0C331E}" type="slidenum">
              <a:rPr lang="sq-AL" smtClean="0"/>
              <a:t>‹#›</a:t>
            </a:fld>
            <a:endParaRPr lang="sq-AL"/>
          </a:p>
        </p:txBody>
      </p:sp>
    </p:spTree>
    <p:extLst>
      <p:ext uri="{BB962C8B-B14F-4D97-AF65-F5344CB8AC3E}">
        <p14:creationId xmlns:p14="http://schemas.microsoft.com/office/powerpoint/2010/main" val="388838107"/>
      </p:ext>
    </p:extLst>
  </p:cSld>
  <p:clrMapOvr>
    <a:masterClrMapping/>
  </p:clrMapOvr>
  <p:transition spd="slow" advClick="0" advTm="1000">
    <p:push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33D8-3389-4205-9D8A-3B71E0841224}" type="datetimeFigureOut">
              <a:rPr lang="sq-AL" smtClean="0"/>
              <a:t>3.3.2024</a:t>
            </a:fld>
            <a:endParaRPr lang="sq-A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q-A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26B5B-961E-41CA-86D0-4A8AEA0C331E}" type="slidenum">
              <a:rPr lang="sq-AL" smtClean="0"/>
              <a:t>‹#›</a:t>
            </a:fld>
            <a:endParaRPr lang="sq-AL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2950863"/>
      </p:ext>
    </p:extLst>
  </p:cSld>
  <p:clrMapOvr>
    <a:masterClrMapping/>
  </p:clrMapOvr>
  <p:transition spd="slow" advClick="0" advTm="1000">
    <p:push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33D8-3389-4205-9D8A-3B71E0841224}" type="datetimeFigureOut">
              <a:rPr lang="sq-AL" smtClean="0"/>
              <a:t>3.3.2024</a:t>
            </a:fld>
            <a:endParaRPr lang="sq-A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q-A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26B5B-961E-41CA-86D0-4A8AEA0C331E}" type="slidenum">
              <a:rPr lang="sq-AL" smtClean="0"/>
              <a:t>‹#›</a:t>
            </a:fld>
            <a:endParaRPr lang="sq-AL"/>
          </a:p>
        </p:txBody>
      </p:sp>
    </p:spTree>
    <p:extLst>
      <p:ext uri="{BB962C8B-B14F-4D97-AF65-F5344CB8AC3E}">
        <p14:creationId xmlns:p14="http://schemas.microsoft.com/office/powerpoint/2010/main" val="1479611019"/>
      </p:ext>
    </p:extLst>
  </p:cSld>
  <p:clrMapOvr>
    <a:masterClrMapping/>
  </p:clrMapOvr>
  <p:transition spd="slow" advClick="0" advTm="1000">
    <p:push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C9A233D8-3389-4205-9D8A-3B71E0841224}" type="datetimeFigureOut">
              <a:rPr lang="sq-AL" smtClean="0"/>
              <a:t>3.3.2024</a:t>
            </a:fld>
            <a:endParaRPr lang="sq-A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sq-A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2E126B5B-961E-41CA-86D0-4A8AEA0C331E}" type="slidenum">
              <a:rPr lang="sq-AL" smtClean="0"/>
              <a:t>‹#›</a:t>
            </a:fld>
            <a:endParaRPr lang="sq-AL"/>
          </a:p>
        </p:txBody>
      </p:sp>
    </p:spTree>
    <p:extLst>
      <p:ext uri="{BB962C8B-B14F-4D97-AF65-F5344CB8AC3E}">
        <p14:creationId xmlns:p14="http://schemas.microsoft.com/office/powerpoint/2010/main" val="3670660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ransition spd="slow" advClick="0" advTm="1000">
    <p:push dir="r"/>
  </p:transition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1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3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55.jpg"/><Relationship Id="rId7" Type="http://schemas.openxmlformats.org/officeDocument/2006/relationships/image" Target="../media/image59.jpe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hyperlink" Target="mailto:almagolgota@uamd.edu.al" TargetMode="External"/><Relationship Id="rId7" Type="http://schemas.openxmlformats.org/officeDocument/2006/relationships/hyperlink" Target="mailto:floramerko@uamd.edu.al" TargetMode="External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6" Type="http://schemas.openxmlformats.org/officeDocument/2006/relationships/hyperlink" Target="mailto:eduartndokaj@uamd.edu.al" TargetMode="External"/><Relationship Id="rId5" Type="http://schemas.openxmlformats.org/officeDocument/2006/relationships/hyperlink" Target="mailto:erionmali@uamd.edu.al" TargetMode="External"/><Relationship Id="rId4" Type="http://schemas.openxmlformats.org/officeDocument/2006/relationships/hyperlink" Target="mailto:alma.stana@uamd.edu.al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jpg"/><Relationship Id="rId4" Type="http://schemas.openxmlformats.org/officeDocument/2006/relationships/image" Target="../media/image24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65.jpeg"/><Relationship Id="rId7" Type="http://schemas.openxmlformats.org/officeDocument/2006/relationships/image" Target="../media/image69.jp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8.jpeg"/><Relationship Id="rId11" Type="http://schemas.openxmlformats.org/officeDocument/2006/relationships/image" Target="../media/image73.jpg"/><Relationship Id="rId5" Type="http://schemas.openxmlformats.org/officeDocument/2006/relationships/image" Target="../media/image67.jpeg"/><Relationship Id="rId10" Type="http://schemas.openxmlformats.org/officeDocument/2006/relationships/image" Target="../media/image72.jpeg"/><Relationship Id="rId4" Type="http://schemas.openxmlformats.org/officeDocument/2006/relationships/image" Target="../media/image66.jpeg"/><Relationship Id="rId9" Type="http://schemas.openxmlformats.org/officeDocument/2006/relationships/image" Target="../media/image7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5.jpeg"/><Relationship Id="rId4" Type="http://schemas.openxmlformats.org/officeDocument/2006/relationships/image" Target="../media/image2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79955"/>
            <a:ext cx="5347368" cy="401052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67063" y="3218415"/>
            <a:ext cx="10034337" cy="999374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chemeClr val="accent6">
                    <a:lumMod val="50000"/>
                  </a:schemeClr>
                </a:solidFill>
              </a:rPr>
              <a:t>WORKSHOP</a:t>
            </a:r>
            <a:br>
              <a:rPr lang="en-US" sz="3600" b="1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</a:rPr>
              <a:t>FOR </a:t>
            </a:r>
            <a:br>
              <a:rPr lang="en-US" sz="3600" b="1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</a:rPr>
              <a:t>PROMOTION AND POPULARIZATION OF </a:t>
            </a:r>
            <a:br>
              <a:rPr lang="en-US" sz="3600" b="1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</a:rPr>
              <a:t>ELECTRICAL MOBILITY</a:t>
            </a:r>
            <a:endParaRPr lang="sq-AL" sz="36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612232" y="4412269"/>
            <a:ext cx="9144000" cy="945899"/>
          </a:xfrm>
        </p:spPr>
        <p:txBody>
          <a:bodyPr>
            <a:normAutofit lnSpcReduction="10000"/>
          </a:bodyPr>
          <a:lstStyle/>
          <a:p>
            <a:r>
              <a:rPr lang="en-US" sz="2000" b="1" dirty="0"/>
              <a:t>in the framework of the Project PELMOB</a:t>
            </a:r>
            <a:br>
              <a:rPr lang="en-US" sz="2000" dirty="0"/>
            </a:br>
            <a:r>
              <a:rPr lang="en-US" sz="2000" dirty="0"/>
              <a:t>“</a:t>
            </a:r>
            <a:r>
              <a:rPr lang="en-US" sz="2000" b="1" dirty="0"/>
              <a:t>Promotion and Popularization of Electrical Mobility</a:t>
            </a:r>
            <a:br>
              <a:rPr lang="sq-AL" sz="2000" dirty="0"/>
            </a:br>
            <a:r>
              <a:rPr lang="en-US" sz="2000" b="1" dirty="0"/>
              <a:t>through Transformation and Modernization of WB HEIs Study Programs”</a:t>
            </a:r>
            <a:endParaRPr lang="sq-AL" sz="2000" dirty="0"/>
          </a:p>
        </p:txBody>
      </p:sp>
      <p:pic>
        <p:nvPicPr>
          <p:cNvPr id="4" name="Picture 3" descr="Uadm1 - Logo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547204" y="0"/>
            <a:ext cx="1644796" cy="1419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548" y="28750"/>
            <a:ext cx="2235367" cy="14665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3071" y="5664117"/>
            <a:ext cx="9144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" name="Picture 3" descr="eu_funded_e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8118" y="0"/>
            <a:ext cx="5472226" cy="1426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7151702" y="5796171"/>
            <a:ext cx="3537284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9525" algn="ctr">
              <a:lnSpc>
                <a:spcPct val="125000"/>
              </a:lnSpc>
              <a:tabLst>
                <a:tab pos="2971800" algn="ctr"/>
                <a:tab pos="5943600" algn="r"/>
              </a:tabLst>
            </a:pPr>
            <a:r>
              <a:rPr lang="en-US" b="1" dirty="0">
                <a:solidFill>
                  <a:srgbClr val="0070C0"/>
                </a:solidFill>
                <a:highlight>
                  <a:srgbClr val="FFFFFF"/>
                </a:highlight>
                <a:latin typeface="Cambria" panose="02040503050406030204" pitchFamily="18" charset="0"/>
                <a:ea typeface="Helvetica Neue"/>
                <a:cs typeface="Helvetica Neue"/>
              </a:rPr>
              <a:t>Call: ERASMUS-EDU-2022-CBHE-STRAND-2</a:t>
            </a:r>
            <a:endParaRPr lang="sq-AL" sz="2800" dirty="0">
              <a:effectLst/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b="1" dirty="0">
                <a:solidFill>
                  <a:srgbClr val="0070C0"/>
                </a:solidFill>
                <a:latin typeface="Cambria" panose="02040503050406030204" pitchFamily="18" charset="0"/>
                <a:ea typeface="Helvetica Neue"/>
                <a:cs typeface="Helvetica Neue"/>
              </a:rPr>
              <a:t>Project Number: 101082860</a:t>
            </a:r>
            <a:endParaRPr lang="sq-AL" dirty="0"/>
          </a:p>
        </p:txBody>
      </p:sp>
    </p:spTree>
    <p:extLst>
      <p:ext uri="{BB962C8B-B14F-4D97-AF65-F5344CB8AC3E}">
        <p14:creationId xmlns:p14="http://schemas.microsoft.com/office/powerpoint/2010/main" val="1834657755"/>
      </p:ext>
    </p:extLst>
  </p:cSld>
  <p:clrMapOvr>
    <a:masterClrMapping/>
  </p:clrMapOvr>
  <p:transition spd="slow" advClick="0" advTm="1000">
    <p:push dir="r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0965" y="622988"/>
            <a:ext cx="2857833" cy="21433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269" y="1175200"/>
            <a:ext cx="5291668" cy="1325563"/>
          </a:xfrm>
        </p:spPr>
        <p:txBody>
          <a:bodyPr>
            <a:noAutofit/>
          </a:bodyPr>
          <a:lstStyle/>
          <a:p>
            <a:pPr algn="l" fontAlgn="ctr"/>
            <a:r>
              <a:rPr lang="it-IT" sz="2800" b="1" dirty="0"/>
              <a:t> </a:t>
            </a:r>
            <a:br>
              <a:rPr lang="sq-AL" sz="2800" dirty="0"/>
            </a:br>
            <a:r>
              <a:rPr lang="it-IT" sz="2800" b="1" dirty="0"/>
              <a:t>The Future of Automotive Transport for Electric Mobility in Albania</a:t>
            </a:r>
            <a:br>
              <a:rPr lang="sq-AL" sz="2800" dirty="0"/>
            </a:br>
            <a:r>
              <a:rPr lang="en-GB" sz="2800" b="1" dirty="0"/>
              <a:t>PhD. </a:t>
            </a:r>
            <a:r>
              <a:rPr lang="en-GB" sz="2800" b="1" dirty="0" err="1"/>
              <a:t>Cand</a:t>
            </a:r>
            <a:r>
              <a:rPr lang="en-GB" sz="2800" b="1" dirty="0"/>
              <a:t>.  </a:t>
            </a:r>
            <a:r>
              <a:rPr lang="en-GB" sz="2800" b="1" dirty="0" err="1"/>
              <a:t>Eduart</a:t>
            </a:r>
            <a:r>
              <a:rPr lang="en-GB" sz="2800" b="1" dirty="0"/>
              <a:t> </a:t>
            </a:r>
            <a:r>
              <a:rPr lang="en-GB" sz="2800" b="1" dirty="0" err="1"/>
              <a:t>Ndokaj</a:t>
            </a:r>
            <a:r>
              <a:rPr lang="en-GB" sz="2800" b="1" dirty="0"/>
              <a:t>, </a:t>
            </a:r>
            <a:br>
              <a:rPr lang="sq-AL" sz="2800" dirty="0"/>
            </a:br>
            <a:r>
              <a:rPr lang="hr-HR" sz="1800" b="1" i="1" dirty="0"/>
              <a:t>Faculty of Professional Studies, </a:t>
            </a:r>
            <a:br>
              <a:rPr lang="sq-AL" sz="1800" dirty="0"/>
            </a:br>
            <a:r>
              <a:rPr lang="hr-HR" sz="1800" b="1" i="1" dirty="0"/>
              <a:t>Aleksandër Moisiu University, Durrës, Albania</a:t>
            </a:r>
            <a:r>
              <a:rPr lang="en-GB" sz="1800" b="1" i="1" dirty="0"/>
              <a:t> </a:t>
            </a:r>
            <a:br>
              <a:rPr lang="sq-AL" sz="2800" dirty="0"/>
            </a:br>
            <a:endParaRPr lang="sq-AL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7961" y="1792270"/>
            <a:ext cx="5914189" cy="44356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6904" y="997911"/>
            <a:ext cx="3781536" cy="28361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483" y="3834063"/>
            <a:ext cx="3293979" cy="24704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233" y="4495365"/>
            <a:ext cx="2310063" cy="17325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3765" y="615819"/>
            <a:ext cx="2021306" cy="26950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8317" y="3305557"/>
            <a:ext cx="2630905" cy="1973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823299"/>
      </p:ext>
    </p:extLst>
  </p:cSld>
  <p:clrMapOvr>
    <a:masterClrMapping/>
  </p:clrMapOvr>
  <p:transition spd="slow" advClick="0" advTm="1000">
    <p:push dir="r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9337" y="1167231"/>
            <a:ext cx="10515600" cy="1325563"/>
          </a:xfrm>
        </p:spPr>
        <p:txBody>
          <a:bodyPr>
            <a:noAutofit/>
          </a:bodyPr>
          <a:lstStyle/>
          <a:p>
            <a:pPr algn="l" fontAlgn="ctr"/>
            <a:r>
              <a:rPr lang="en-US" sz="2800" b="1" dirty="0"/>
              <a:t>The Challenges of </a:t>
            </a:r>
            <a:br>
              <a:rPr lang="sq-AL" sz="2800" dirty="0"/>
            </a:br>
            <a:r>
              <a:rPr lang="it-IT" sz="2800" b="1" dirty="0"/>
              <a:t>Electric Mobility in Albania</a:t>
            </a:r>
            <a:br>
              <a:rPr lang="sq-AL" sz="2800" dirty="0"/>
            </a:br>
            <a:r>
              <a:rPr lang="en-GB" sz="2800" b="1" dirty="0"/>
              <a:t>PhD. </a:t>
            </a:r>
            <a:r>
              <a:rPr lang="en-GB" sz="2800" b="1" dirty="0" err="1"/>
              <a:t>Cand</a:t>
            </a:r>
            <a:r>
              <a:rPr lang="en-GB" sz="2800" b="1" dirty="0"/>
              <a:t> </a:t>
            </a:r>
            <a:r>
              <a:rPr lang="en-GB" sz="2800" b="1" dirty="0" err="1"/>
              <a:t>Erion</a:t>
            </a:r>
            <a:r>
              <a:rPr lang="en-GB" sz="2800" b="1" dirty="0"/>
              <a:t> Mali, </a:t>
            </a:r>
            <a:br>
              <a:rPr lang="sq-AL" sz="2800" dirty="0"/>
            </a:br>
            <a:r>
              <a:rPr lang="hr-HR" sz="2000" b="1" i="1" dirty="0"/>
              <a:t>Faculty of Professional Studies, </a:t>
            </a:r>
            <a:br>
              <a:rPr lang="sq-AL" sz="2000" dirty="0"/>
            </a:br>
            <a:r>
              <a:rPr lang="hr-HR" sz="2000" b="1" i="1" dirty="0"/>
              <a:t>Aleksandër Moisiu University, Durrës</a:t>
            </a:r>
            <a:endParaRPr lang="sq-AL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0884" y="583783"/>
            <a:ext cx="5090695" cy="381802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105" y="2767262"/>
            <a:ext cx="4684295" cy="35132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2418" y="3016584"/>
            <a:ext cx="2447924" cy="3263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990144"/>
      </p:ext>
    </p:extLst>
  </p:cSld>
  <p:clrMapOvr>
    <a:masterClrMapping/>
  </p:clrMapOvr>
  <p:transition spd="slow" advClick="0" advTm="1000">
    <p:push dir="r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2105" y="994611"/>
            <a:ext cx="6994358" cy="52457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9811" y="2137779"/>
            <a:ext cx="6039852" cy="1325563"/>
          </a:xfrm>
        </p:spPr>
        <p:txBody>
          <a:bodyPr>
            <a:noAutofit/>
          </a:bodyPr>
          <a:lstStyle/>
          <a:p>
            <a:pPr algn="l" fontAlgn="ctr"/>
            <a:r>
              <a:rPr lang="en-US" sz="2400" b="1" dirty="0"/>
              <a:t>The further Integration of Electric Vehicles as a fundamental step in achieving a more sustainable and environmentally friendly Transport System</a:t>
            </a:r>
            <a:br>
              <a:rPr lang="sq-AL" sz="2400" dirty="0"/>
            </a:br>
            <a:r>
              <a:rPr lang="en-US" sz="2400" b="1" dirty="0"/>
              <a:t>   </a:t>
            </a:r>
            <a:r>
              <a:rPr lang="en-US" sz="2400" b="1" dirty="0" err="1"/>
              <a:t>Msc</a:t>
            </a:r>
            <a:r>
              <a:rPr lang="en-US" sz="2400" b="1" dirty="0"/>
              <a:t>. Eng. </a:t>
            </a:r>
            <a:r>
              <a:rPr lang="en-US" sz="2400" b="1" dirty="0" err="1"/>
              <a:t>Luiza</a:t>
            </a:r>
            <a:r>
              <a:rPr lang="en-US" sz="2400" b="1" dirty="0"/>
              <a:t> </a:t>
            </a:r>
            <a:r>
              <a:rPr lang="en-US" sz="2400" b="1" dirty="0" err="1"/>
              <a:t>Lluri</a:t>
            </a:r>
            <a:r>
              <a:rPr lang="en-US" sz="2400" b="1" dirty="0"/>
              <a:t>, </a:t>
            </a:r>
            <a:br>
              <a:rPr lang="en-US" sz="2400" b="1" dirty="0"/>
            </a:br>
            <a:r>
              <a:rPr lang="en-US" sz="2400" b="1" dirty="0"/>
              <a:t>   </a:t>
            </a:r>
            <a:r>
              <a:rPr lang="en-US" sz="2400" b="1" dirty="0" err="1"/>
              <a:t>Loesto</a:t>
            </a:r>
            <a:r>
              <a:rPr lang="en-US" sz="2400" b="1" dirty="0"/>
              <a:t> </a:t>
            </a:r>
            <a:r>
              <a:rPr lang="en-US" sz="2400" b="1" dirty="0" err="1"/>
              <a:t>Qose</a:t>
            </a:r>
            <a:r>
              <a:rPr lang="en-US" sz="2400" b="1" dirty="0"/>
              <a:t> (student TA) </a:t>
            </a:r>
            <a:br>
              <a:rPr lang="en-US" sz="2400" b="1" dirty="0"/>
            </a:br>
            <a:r>
              <a:rPr lang="hr-HR" sz="1800" b="1" i="1" dirty="0"/>
              <a:t>Faculty of </a:t>
            </a:r>
            <a:br>
              <a:rPr lang="en-US" sz="1800" b="1" i="1" dirty="0"/>
            </a:br>
            <a:r>
              <a:rPr lang="hr-HR" sz="1800" b="1" i="1" dirty="0"/>
              <a:t>Professional </a:t>
            </a:r>
            <a:br>
              <a:rPr lang="en-US" sz="1800" b="1" i="1" dirty="0"/>
            </a:br>
            <a:r>
              <a:rPr lang="hr-HR" sz="1800" b="1" i="1" dirty="0"/>
              <a:t>Studies</a:t>
            </a:r>
            <a:br>
              <a:rPr lang="sq-AL" sz="2400" dirty="0"/>
            </a:br>
            <a:endParaRPr lang="sq-AL" sz="2400" dirty="0"/>
          </a:p>
        </p:txBody>
      </p:sp>
    </p:spTree>
    <p:extLst>
      <p:ext uri="{BB962C8B-B14F-4D97-AF65-F5344CB8AC3E}">
        <p14:creationId xmlns:p14="http://schemas.microsoft.com/office/powerpoint/2010/main" val="42313393"/>
      </p:ext>
    </p:extLst>
  </p:cSld>
  <p:clrMapOvr>
    <a:masterClrMapping/>
  </p:clrMapOvr>
  <p:transition spd="slow" advClick="0" advTm="1000">
    <p:push dir="r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629918"/>
              </p:ext>
            </p:extLst>
          </p:nvPr>
        </p:nvGraphicFramePr>
        <p:xfrm>
          <a:off x="1467852" y="2334124"/>
          <a:ext cx="9745580" cy="350080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53295">
                  <a:extLst>
                    <a:ext uri="{9D8B030D-6E8A-4147-A177-3AD203B41FA5}">
                      <a16:colId xmlns:a16="http://schemas.microsoft.com/office/drawing/2014/main" val="3788749182"/>
                    </a:ext>
                  </a:extLst>
                </a:gridCol>
                <a:gridCol w="7958072">
                  <a:extLst>
                    <a:ext uri="{9D8B030D-6E8A-4147-A177-3AD203B41FA5}">
                      <a16:colId xmlns:a16="http://schemas.microsoft.com/office/drawing/2014/main" val="1266866224"/>
                    </a:ext>
                  </a:extLst>
                </a:gridCol>
                <a:gridCol w="134213">
                  <a:extLst>
                    <a:ext uri="{9D8B030D-6E8A-4147-A177-3AD203B41FA5}">
                      <a16:colId xmlns:a16="http://schemas.microsoft.com/office/drawing/2014/main" val="1016618588"/>
                    </a:ext>
                  </a:extLst>
                </a:gridCol>
              </a:tblGrid>
              <a:tr h="473233">
                <a:tc gridSpan="3">
                  <a:txBody>
                    <a:bodyPr/>
                    <a:lstStyle/>
                    <a:p>
                      <a:pPr marL="0" marR="0" indent="360045" algn="l" defTabSz="914400" rtl="0" eaLnBrk="1" fontAlgn="auto" latinLnBrk="0" hangingPunct="1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dirty="0">
                          <a:effectLst/>
                        </a:rPr>
                        <a:t> </a:t>
                      </a:r>
                      <a:r>
                        <a:rPr lang="en-GB" sz="1100" b="1" dirty="0">
                          <a:effectLst/>
                        </a:rPr>
                        <a:t>Third Session: The presentations of stakeholders as interested parties</a:t>
                      </a:r>
                      <a:endParaRPr lang="sq-AL" sz="1200" b="1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53975" marT="53975" marB="53975" anchor="ctr"/>
                </a:tc>
                <a:tc hMerge="1">
                  <a:txBody>
                    <a:bodyPr/>
                    <a:lstStyle/>
                    <a:p>
                      <a:endParaRPr lang="sq-A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q-A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0974202"/>
                  </a:ext>
                </a:extLst>
              </a:tr>
              <a:tr h="359394">
                <a:tc>
                  <a:txBody>
                    <a:bodyPr/>
                    <a:lstStyle/>
                    <a:p>
                      <a:pPr marL="64770" marR="0" indent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14:00</a:t>
                      </a:r>
                      <a:r>
                        <a:rPr lang="en-US" sz="1100" spc="-25">
                          <a:effectLst/>
                        </a:rPr>
                        <a:t>-</a:t>
                      </a:r>
                      <a:r>
                        <a:rPr lang="en-US" sz="1100">
                          <a:effectLst/>
                        </a:rPr>
                        <a:t>14:10</a:t>
                      </a:r>
                      <a:endParaRPr lang="sq-AL" sz="12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17780" marB="17780"/>
                </a:tc>
                <a:tc>
                  <a:txBody>
                    <a:bodyPr/>
                    <a:lstStyle/>
                    <a:p>
                      <a:pPr marL="0" marR="0" indent="360045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“PERISO Albania” </a:t>
                      </a:r>
                      <a:r>
                        <a:rPr lang="en-US" sz="1100" dirty="0" err="1">
                          <a:effectLst/>
                        </a:rPr>
                        <a:t>shpk</a:t>
                      </a:r>
                      <a:endParaRPr lang="sq-AL" sz="12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17780" marB="17780"/>
                </a:tc>
                <a:tc>
                  <a:txBody>
                    <a:bodyPr/>
                    <a:lstStyle/>
                    <a:p>
                      <a:pPr marL="0" marR="0" indent="360045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q-AL" sz="1200">
                          <a:effectLst/>
                        </a:rPr>
                        <a:t> </a:t>
                      </a:r>
                      <a:endParaRPr lang="sq-AL" sz="12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981048677"/>
                  </a:ext>
                </a:extLst>
              </a:tr>
              <a:tr h="359394">
                <a:tc>
                  <a:txBody>
                    <a:bodyPr/>
                    <a:lstStyle/>
                    <a:p>
                      <a:pPr marL="64770" marR="0" indent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14:10-14:20</a:t>
                      </a:r>
                      <a:endParaRPr lang="sq-AL" sz="12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17780" marB="17780"/>
                </a:tc>
                <a:tc>
                  <a:txBody>
                    <a:bodyPr/>
                    <a:lstStyle/>
                    <a:p>
                      <a:pPr marL="0" marR="0" indent="360045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AUTOEUROPA, </a:t>
                      </a:r>
                      <a:r>
                        <a:rPr lang="en-US" sz="1100" dirty="0" err="1">
                          <a:effectLst/>
                        </a:rPr>
                        <a:t>shpk</a:t>
                      </a:r>
                      <a:endParaRPr lang="sq-AL" sz="12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17780" marB="17780"/>
                </a:tc>
                <a:tc>
                  <a:txBody>
                    <a:bodyPr/>
                    <a:lstStyle/>
                    <a:p>
                      <a:pPr marL="0" marR="0" indent="360045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q-AL" sz="1200">
                          <a:effectLst/>
                        </a:rPr>
                        <a:t> </a:t>
                      </a:r>
                      <a:endParaRPr lang="sq-AL" sz="12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91539173"/>
                  </a:ext>
                </a:extLst>
              </a:tr>
              <a:tr h="359394">
                <a:tc>
                  <a:txBody>
                    <a:bodyPr/>
                    <a:lstStyle/>
                    <a:p>
                      <a:pPr marL="64770" marR="0" indent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14:20-14:30</a:t>
                      </a:r>
                      <a:endParaRPr lang="sq-AL" sz="12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17780" marB="17780"/>
                </a:tc>
                <a:tc>
                  <a:txBody>
                    <a:bodyPr/>
                    <a:lstStyle/>
                    <a:p>
                      <a:pPr marL="0" marR="0" indent="360045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“TETRA” </a:t>
                      </a:r>
                      <a:r>
                        <a:rPr lang="en-US" sz="1100" dirty="0" err="1">
                          <a:effectLst/>
                        </a:rPr>
                        <a:t>shpk</a:t>
                      </a:r>
                      <a:r>
                        <a:rPr lang="en-US" sz="1100" dirty="0">
                          <a:effectLst/>
                        </a:rPr>
                        <a:t> </a:t>
                      </a:r>
                      <a:endParaRPr lang="sq-AL" sz="12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17780" marB="17780"/>
                </a:tc>
                <a:tc>
                  <a:txBody>
                    <a:bodyPr/>
                    <a:lstStyle/>
                    <a:p>
                      <a:pPr marL="0" marR="0" indent="360045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q-AL" sz="1200">
                          <a:effectLst/>
                        </a:rPr>
                        <a:t> </a:t>
                      </a:r>
                      <a:endParaRPr lang="sq-AL" sz="12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721759001"/>
                  </a:ext>
                </a:extLst>
              </a:tr>
              <a:tr h="359394">
                <a:tc>
                  <a:txBody>
                    <a:bodyPr/>
                    <a:lstStyle/>
                    <a:p>
                      <a:pPr marL="64770" marR="0" indent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14:30-15:40</a:t>
                      </a:r>
                      <a:endParaRPr lang="sq-AL" sz="12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17780" marB="17780"/>
                </a:tc>
                <a:tc>
                  <a:txBody>
                    <a:bodyPr/>
                    <a:lstStyle/>
                    <a:p>
                      <a:pPr marL="0" marR="0" indent="360045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q-AL" sz="1100">
                          <a:effectLst/>
                        </a:rPr>
                        <a:t>Albanian Motor Company-Ford-Hyundai, shpk</a:t>
                      </a:r>
                      <a:endParaRPr lang="sq-AL" sz="12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17780" marB="17780"/>
                </a:tc>
                <a:tc>
                  <a:txBody>
                    <a:bodyPr/>
                    <a:lstStyle/>
                    <a:p>
                      <a:pPr marL="0" marR="0" indent="360045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q-AL" sz="1200">
                          <a:effectLst/>
                        </a:rPr>
                        <a:t> </a:t>
                      </a:r>
                      <a:endParaRPr lang="sq-AL" sz="12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895261866"/>
                  </a:ext>
                </a:extLst>
              </a:tr>
              <a:tr h="359394">
                <a:tc>
                  <a:txBody>
                    <a:bodyPr/>
                    <a:lstStyle/>
                    <a:p>
                      <a:pPr marL="64770" marR="0" indent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14:50-15:20</a:t>
                      </a:r>
                      <a:endParaRPr lang="sq-AL" sz="12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17780" marB="17780"/>
                </a:tc>
                <a:tc>
                  <a:txBody>
                    <a:bodyPr/>
                    <a:lstStyle/>
                    <a:p>
                      <a:pPr marL="0" marR="0" indent="360045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Discussions</a:t>
                      </a:r>
                      <a:endParaRPr lang="sq-AL" sz="12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17780" marB="17780"/>
                </a:tc>
                <a:tc>
                  <a:txBody>
                    <a:bodyPr/>
                    <a:lstStyle/>
                    <a:p>
                      <a:pPr marL="0" marR="0" indent="360045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q-AL" sz="1200">
                          <a:effectLst/>
                        </a:rPr>
                        <a:t> </a:t>
                      </a:r>
                      <a:endParaRPr lang="sq-AL" sz="12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433052095"/>
                  </a:ext>
                </a:extLst>
              </a:tr>
              <a:tr h="473233">
                <a:tc gridSpan="3">
                  <a:txBody>
                    <a:bodyPr/>
                    <a:lstStyle/>
                    <a:p>
                      <a:pPr marL="0" marR="0" indent="360045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 </a:t>
                      </a:r>
                      <a:endParaRPr lang="sq-AL" sz="12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53975" marT="53975" marB="53975" anchor="ctr"/>
                </a:tc>
                <a:tc hMerge="1">
                  <a:txBody>
                    <a:bodyPr/>
                    <a:lstStyle/>
                    <a:p>
                      <a:endParaRPr lang="sq-A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q-A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443861"/>
                  </a:ext>
                </a:extLst>
              </a:tr>
              <a:tr h="529155">
                <a:tc>
                  <a:txBody>
                    <a:bodyPr/>
                    <a:lstStyle/>
                    <a:p>
                      <a:pPr marL="64770" marR="0" indent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15:20-15:35</a:t>
                      </a:r>
                      <a:endParaRPr lang="sq-AL" sz="12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17780" marB="17780" anchor="ctr"/>
                </a:tc>
                <a:tc>
                  <a:txBody>
                    <a:bodyPr/>
                    <a:lstStyle/>
                    <a:p>
                      <a:pPr marL="0" marR="0" indent="360045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The Closing</a:t>
                      </a:r>
                      <a:r>
                        <a:rPr lang="en-GB" sz="1100" baseline="0" dirty="0">
                          <a:effectLst/>
                        </a:rPr>
                        <a:t> of the discussions </a:t>
                      </a:r>
                    </a:p>
                    <a:p>
                      <a:pPr marL="0" marR="0" indent="360045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baseline="0" dirty="0">
                          <a:effectLst/>
                        </a:rPr>
                        <a:t>A visit to Lab</a:t>
                      </a:r>
                    </a:p>
                    <a:p>
                      <a:pPr marL="0" marR="0" indent="360045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baseline="0" dirty="0">
                          <a:effectLst/>
                        </a:rPr>
                        <a:t>The Conclusions of the Workshop</a:t>
                      </a:r>
                      <a:endParaRPr lang="sq-AL" sz="12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indent="360045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q-AL" sz="1200" dirty="0">
                          <a:effectLst/>
                        </a:rPr>
                        <a:t> </a:t>
                      </a:r>
                      <a:endParaRPr lang="sq-AL" sz="12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071176082"/>
                  </a:ext>
                </a:extLst>
              </a:tr>
            </a:tbl>
          </a:graphicData>
        </a:graphic>
      </p:graphicFrame>
      <p:sp>
        <p:nvSpPr>
          <p:cNvPr id="4" name="Title 1"/>
          <p:cNvSpPr txBox="1">
            <a:spLocks/>
          </p:cNvSpPr>
          <p:nvPr/>
        </p:nvSpPr>
        <p:spPr>
          <a:xfrm>
            <a:off x="1006642" y="55763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360045" algn="ctr">
              <a:lnSpc>
                <a:spcPct val="125000"/>
              </a:lnSpc>
            </a:pPr>
            <a:r>
              <a:rPr lang="en-GB" sz="2000" b="1" dirty="0">
                <a:solidFill>
                  <a:srgbClr val="002060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LOCAL WORKSHOP</a:t>
            </a:r>
            <a:br>
              <a:rPr lang="sq-AL" sz="105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2000" b="1" dirty="0">
                <a:solidFill>
                  <a:srgbClr val="002060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”NETWORKING WITH INTERESTED PARTIES </a:t>
            </a:r>
            <a:r>
              <a:rPr lang="en-GB" sz="1400" b="1" dirty="0">
                <a:solidFill>
                  <a:srgbClr val="002060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AND</a:t>
            </a:r>
            <a:r>
              <a:rPr lang="en-GB" sz="2000" b="1" dirty="0">
                <a:solidFill>
                  <a:srgbClr val="002060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CITIZENS OF 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ELECTRICAL MOBILITY</a:t>
            </a:r>
            <a:br>
              <a:rPr lang="sq-AL" sz="2000" b="1" dirty="0">
                <a:solidFill>
                  <a:srgbClr val="002060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 THE COUNTRIES OF THE WESTERN BALKANS”</a:t>
            </a:r>
            <a:b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Third SESSION</a:t>
            </a:r>
            <a:endParaRPr lang="sq-AL" sz="20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3071" y="5664117"/>
            <a:ext cx="9144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1906636"/>
      </p:ext>
    </p:extLst>
  </p:cSld>
  <p:clrMapOvr>
    <a:masterClrMapping/>
  </p:clrMapOvr>
  <p:transition spd="slow" advClick="0" advTm="1000">
    <p:push dir="r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4589" y="601578"/>
            <a:ext cx="7539790" cy="5654843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17621" y="1199315"/>
            <a:ext cx="10515600" cy="1325563"/>
          </a:xfrm>
        </p:spPr>
        <p:txBody>
          <a:bodyPr>
            <a:noAutofit/>
          </a:bodyPr>
          <a:lstStyle/>
          <a:p>
            <a:pPr algn="l"/>
            <a:r>
              <a:rPr lang="en-GB" sz="3200" b="1" dirty="0"/>
              <a:t>The presentations of </a:t>
            </a:r>
            <a:br>
              <a:rPr lang="en-GB" sz="3200" b="1" dirty="0"/>
            </a:br>
            <a:r>
              <a:rPr lang="en-GB" sz="3200" b="1" dirty="0"/>
              <a:t>stakeholders </a:t>
            </a:r>
            <a:br>
              <a:rPr lang="en-GB" sz="3200" b="1" dirty="0"/>
            </a:br>
            <a:r>
              <a:rPr lang="en-GB" sz="3200" b="1" dirty="0"/>
              <a:t>as interested parties</a:t>
            </a:r>
            <a:br>
              <a:rPr lang="sq-AL" sz="3600" b="1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3200" b="1" dirty="0"/>
              <a:t>“PERISO Albania”</a:t>
            </a:r>
            <a:br>
              <a:rPr lang="sq-AL" sz="3600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sq-AL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98763" y="3302838"/>
            <a:ext cx="3054683" cy="2291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973990"/>
      </p:ext>
    </p:extLst>
  </p:cSld>
  <p:clrMapOvr>
    <a:masterClrMapping/>
  </p:clrMapOvr>
  <p:transition spd="slow" advClick="0" advTm="1000">
    <p:push dir="r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633662"/>
            <a:ext cx="4653012" cy="563077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0632" y="246562"/>
            <a:ext cx="10515600" cy="1325563"/>
          </a:xfrm>
        </p:spPr>
        <p:txBody>
          <a:bodyPr/>
          <a:lstStyle/>
          <a:p>
            <a:r>
              <a:rPr lang="en-US" dirty="0"/>
              <a:t>WORKSHOP</a:t>
            </a:r>
            <a:endParaRPr lang="sq-AL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0188" y="3745830"/>
            <a:ext cx="3358148" cy="25186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125" y="1327483"/>
            <a:ext cx="1764632" cy="1323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622" y="3898230"/>
            <a:ext cx="3154948" cy="236621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3263" y="1572125"/>
            <a:ext cx="2695073" cy="2021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470672"/>
      </p:ext>
    </p:extLst>
  </p:cSld>
  <p:clrMapOvr>
    <a:masterClrMapping/>
  </p:clrMapOvr>
  <p:transition spd="slow" advClick="0" advTm="1000">
    <p:push dir="r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587917" y="1198649"/>
            <a:ext cx="4551946" cy="341396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99"/>
          <a:stretch/>
        </p:blipFill>
        <p:spPr>
          <a:xfrm>
            <a:off x="673769" y="1179095"/>
            <a:ext cx="5143500" cy="5061283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609600" y="629656"/>
            <a:ext cx="6096000" cy="67710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b="1" dirty="0"/>
              <a:t>The presentations of stakeholders as interested parties</a:t>
            </a:r>
          </a:p>
          <a:p>
            <a:r>
              <a:rPr lang="en-GB" sz="2000" b="1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AUTOSTAR ALBANIA </a:t>
            </a:r>
            <a:r>
              <a:rPr lang="en-US" sz="2000" b="1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ELECTRIC VEHICLE</a:t>
            </a:r>
            <a:endParaRPr lang="sq-AL" dirty="0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26908" y="2535237"/>
            <a:ext cx="4234447" cy="3175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331451"/>
      </p:ext>
    </p:extLst>
  </p:cSld>
  <p:clrMapOvr>
    <a:masterClrMapping/>
  </p:clrMapOvr>
  <p:transition spd="slow" advClick="0" advTm="1000">
    <p:push dir="r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1" t="-624" r="738" b="624"/>
          <a:stretch/>
        </p:blipFill>
        <p:spPr>
          <a:xfrm rot="5400000">
            <a:off x="2526297" y="828844"/>
            <a:ext cx="5599362" cy="5143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420" y="866273"/>
            <a:ext cx="1833813" cy="24450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6913" y="1283369"/>
            <a:ext cx="1681413" cy="22418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24" y="3047999"/>
            <a:ext cx="2406316" cy="320842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1368" y="3681663"/>
            <a:ext cx="3433011" cy="257475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6032" y="600911"/>
            <a:ext cx="2418347" cy="3224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111676"/>
      </p:ext>
    </p:extLst>
  </p:cSld>
  <p:clrMapOvr>
    <a:masterClrMapping/>
  </p:clrMapOvr>
  <p:transition spd="slow" advClick="0" advTm="1000">
    <p:push dir="r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20"/>
          <a:stretch/>
        </p:blipFill>
        <p:spPr>
          <a:xfrm rot="5400000">
            <a:off x="6540168" y="508336"/>
            <a:ext cx="4957008" cy="5143499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01578" y="601581"/>
            <a:ext cx="10515600" cy="34778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/>
            <a:r>
              <a:rPr lang="en-GB" b="1" dirty="0"/>
              <a:t>The presentations of </a:t>
            </a:r>
            <a:br>
              <a:rPr lang="en-GB" b="1" dirty="0"/>
            </a:br>
            <a:r>
              <a:rPr lang="en-GB" b="1" dirty="0"/>
              <a:t>stakeholders as </a:t>
            </a:r>
            <a:br>
              <a:rPr lang="en-GB" b="1" dirty="0"/>
            </a:br>
            <a:r>
              <a:rPr lang="en-GB" b="1" dirty="0"/>
              <a:t>interested parties</a:t>
            </a:r>
          </a:p>
          <a:p>
            <a:pPr algn="l"/>
            <a:r>
              <a:rPr lang="en-GB" b="1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OPEL ALBANIA</a:t>
            </a:r>
            <a:br>
              <a:rPr lang="sq-AL" sz="2000" b="1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sq-AL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757" y="3525917"/>
            <a:ext cx="2002255" cy="266967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1273" y="3529261"/>
            <a:ext cx="3636211" cy="2727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399910"/>
      </p:ext>
    </p:extLst>
  </p:cSld>
  <p:clrMapOvr>
    <a:masterClrMapping/>
  </p:clrMapOvr>
  <p:transition spd="slow" advClick="0" advTm="1000">
    <p:push dir="r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q-AL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3946" y="634536"/>
            <a:ext cx="5005137" cy="375385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895" y="634536"/>
            <a:ext cx="4630821" cy="347311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968" y="3642432"/>
            <a:ext cx="3443705" cy="258277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406" y="2475162"/>
            <a:ext cx="1376613" cy="183548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554" y="584407"/>
            <a:ext cx="1407695" cy="187692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5377" y="3642431"/>
            <a:ext cx="3443706" cy="258277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4636" y="4486082"/>
            <a:ext cx="2078620" cy="1558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212259"/>
      </p:ext>
    </p:extLst>
  </p:cSld>
  <p:clrMapOvr>
    <a:masterClrMapping/>
  </p:clrMapOvr>
  <p:transition spd="slow" advClick="0" advTm="1000">
    <p:push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6972509"/>
              </p:ext>
            </p:extLst>
          </p:nvPr>
        </p:nvGraphicFramePr>
        <p:xfrm>
          <a:off x="601839" y="4677242"/>
          <a:ext cx="6404811" cy="156497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60127">
                  <a:extLst>
                    <a:ext uri="{9D8B030D-6E8A-4147-A177-3AD203B41FA5}">
                      <a16:colId xmlns:a16="http://schemas.microsoft.com/office/drawing/2014/main" val="538558233"/>
                    </a:ext>
                  </a:extLst>
                </a:gridCol>
                <a:gridCol w="4744684">
                  <a:extLst>
                    <a:ext uri="{9D8B030D-6E8A-4147-A177-3AD203B41FA5}">
                      <a16:colId xmlns:a16="http://schemas.microsoft.com/office/drawing/2014/main" val="616966166"/>
                    </a:ext>
                  </a:extLst>
                </a:gridCol>
              </a:tblGrid>
              <a:tr h="306154"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+mn-lt"/>
                          <a:ea typeface="+mn-ea"/>
                          <a:cs typeface="+mn-cs"/>
                        </a:rPr>
                        <a:t>Date</a:t>
                      </a:r>
                      <a:endParaRPr lang="sq-AL" sz="12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21.02.2024 </a:t>
                      </a:r>
                      <a:endParaRPr lang="sq-AL" sz="12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82284515"/>
                  </a:ext>
                </a:extLst>
              </a:tr>
              <a:tr h="306154"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City</a:t>
                      </a:r>
                      <a:endParaRPr lang="sq-AL" sz="12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err="1">
                          <a:effectLst/>
                        </a:rPr>
                        <a:t>Durrës</a:t>
                      </a:r>
                      <a:r>
                        <a:rPr lang="en-US" sz="1100" dirty="0">
                          <a:effectLst/>
                        </a:rPr>
                        <a:t>, Albania</a:t>
                      </a:r>
                      <a:endParaRPr lang="sq-AL" sz="12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19237187"/>
                  </a:ext>
                </a:extLst>
              </a:tr>
              <a:tr h="306154"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Place</a:t>
                      </a:r>
                      <a:endParaRPr lang="sq-AL" sz="12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Lab of Automotive Technology, Faculty of Professional Studies</a:t>
                      </a:r>
                      <a:endParaRPr lang="sq-AL" sz="12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22029392"/>
                  </a:ext>
                </a:extLst>
              </a:tr>
              <a:tr h="646516"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err="1">
                          <a:effectLst/>
                        </a:rPr>
                        <a:t>Adress</a:t>
                      </a:r>
                      <a:endParaRPr lang="sq-AL" sz="12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University “</a:t>
                      </a:r>
                      <a:r>
                        <a:rPr lang="en-US" sz="1100" dirty="0" err="1">
                          <a:effectLst/>
                        </a:rPr>
                        <a:t>Aleksander</a:t>
                      </a:r>
                      <a:r>
                        <a:rPr lang="en-US" sz="1100" dirty="0">
                          <a:effectLst/>
                        </a:rPr>
                        <a:t> </a:t>
                      </a:r>
                      <a:r>
                        <a:rPr lang="en-US" sz="1100" dirty="0" err="1">
                          <a:effectLst/>
                        </a:rPr>
                        <a:t>Moisiu</a:t>
                      </a:r>
                      <a:r>
                        <a:rPr lang="en-US" sz="1100" dirty="0">
                          <a:effectLst/>
                        </a:rPr>
                        <a:t>”, </a:t>
                      </a:r>
                      <a:r>
                        <a:rPr lang="en-US" sz="1100" dirty="0" err="1">
                          <a:effectLst/>
                        </a:rPr>
                        <a:t>Durrës</a:t>
                      </a:r>
                      <a:r>
                        <a:rPr lang="en-US" sz="1100" dirty="0">
                          <a:effectLst/>
                        </a:rPr>
                        <a:t>, Albania – UAMD,</a:t>
                      </a:r>
                      <a:endParaRPr lang="sq-AL" sz="1200" dirty="0">
                        <a:effectLst/>
                      </a:endParaRPr>
                    </a:p>
                    <a:p>
                      <a:pPr marL="0" marR="0" indent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University</a:t>
                      </a:r>
                      <a:r>
                        <a:rPr lang="en-GB" sz="1100" baseline="0" dirty="0">
                          <a:effectLst/>
                        </a:rPr>
                        <a:t> Campus</a:t>
                      </a:r>
                      <a:r>
                        <a:rPr lang="en-GB" sz="1100" dirty="0">
                          <a:effectLst/>
                        </a:rPr>
                        <a:t>, </a:t>
                      </a:r>
                      <a:r>
                        <a:rPr lang="en-GB" sz="1100" dirty="0" err="1">
                          <a:effectLst/>
                        </a:rPr>
                        <a:t>Spitallë</a:t>
                      </a:r>
                      <a:r>
                        <a:rPr lang="en-GB" sz="1100" dirty="0">
                          <a:effectLst/>
                        </a:rPr>
                        <a:t>, </a:t>
                      </a:r>
                      <a:r>
                        <a:rPr lang="en-GB" sz="1100" dirty="0" err="1">
                          <a:effectLst/>
                        </a:rPr>
                        <a:t>Durrës</a:t>
                      </a:r>
                      <a:r>
                        <a:rPr lang="en-GB" sz="1100" dirty="0">
                          <a:effectLst/>
                        </a:rPr>
                        <a:t>, Albania</a:t>
                      </a:r>
                      <a:endParaRPr lang="sq-AL" sz="12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83476480"/>
                  </a:ext>
                </a:extLst>
              </a:tr>
            </a:tbl>
          </a:graphicData>
        </a:graphic>
      </p:graphicFrame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4859338" y="160972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q-AL"/>
          </a:p>
        </p:txBody>
      </p:sp>
      <p:sp>
        <p:nvSpPr>
          <p:cNvPr id="7" name="Rectangle 6"/>
          <p:cNvSpPr/>
          <p:nvPr/>
        </p:nvSpPr>
        <p:spPr>
          <a:xfrm>
            <a:off x="880923" y="615780"/>
            <a:ext cx="6096000" cy="4066178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360045" algn="ctr">
              <a:lnSpc>
                <a:spcPct val="125000"/>
              </a:lnSpc>
            </a:pPr>
            <a:r>
              <a:rPr lang="en-GB" sz="24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LOCAL WORKSHOP</a:t>
            </a:r>
            <a:endParaRPr lang="sq-AL" sz="1100" dirty="0">
              <a:effectLst/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360045" algn="ctr">
              <a:lnSpc>
                <a:spcPct val="125000"/>
              </a:lnSpc>
            </a:pPr>
            <a:r>
              <a:rPr lang="en-GB" sz="2400" b="1" dirty="0">
                <a:solidFill>
                  <a:srgbClr val="002060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”NETWORKING WITH INTERESTED PARTIES AND CITIZENS OF 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ELECTRICAL MOBILITY</a:t>
            </a:r>
            <a:br>
              <a:rPr lang="sq-AL" sz="2400" b="1" dirty="0">
                <a:solidFill>
                  <a:srgbClr val="002060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 THE COUNTRIES OF THE WESTERN BALKANS”</a:t>
            </a:r>
          </a:p>
          <a:p>
            <a:pPr indent="360045" algn="ctr">
              <a:lnSpc>
                <a:spcPct val="125000"/>
              </a:lnSpc>
            </a:pP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WP4, D4.2</a:t>
            </a:r>
          </a:p>
          <a:p>
            <a:pPr indent="360045">
              <a:lnSpc>
                <a:spcPct val="125000"/>
              </a:lnSpc>
            </a:pPr>
            <a:r>
              <a:rPr lang="en-US" sz="2000" dirty="0">
                <a:solidFill>
                  <a:srgbClr val="0070C0"/>
                </a:solidFill>
              </a:rPr>
              <a:t>https://uamd.edu.al/pelmob-promovimi-dhe-popullarizimi-i-levizsherive-elektrike/</a:t>
            </a:r>
            <a:endParaRPr lang="sq-AL" sz="2000" b="1" dirty="0">
              <a:solidFill>
                <a:srgbClr val="0070C0"/>
              </a:solidFill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1241" y="648369"/>
            <a:ext cx="4195389" cy="5593852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7139218" y="648369"/>
            <a:ext cx="4668253" cy="165576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hr-HR" sz="900" b="1" dirty="0"/>
              <a:t>Dr. Ing. Alma Golgota</a:t>
            </a:r>
            <a:r>
              <a:rPr lang="hr-HR" sz="900" b="1" baseline="30000" dirty="0"/>
              <a:t>1</a:t>
            </a:r>
            <a:r>
              <a:rPr lang="hr-HR" sz="900" b="1" dirty="0"/>
              <a:t>, Dr. Alma Stana</a:t>
            </a:r>
            <a:r>
              <a:rPr lang="hr-HR" sz="900" b="1" baseline="30000" dirty="0"/>
              <a:t>2</a:t>
            </a:r>
            <a:r>
              <a:rPr lang="hr-HR" sz="900" b="1" dirty="0"/>
              <a:t>, Ing. Erion Mali</a:t>
            </a:r>
            <a:r>
              <a:rPr lang="hr-HR" sz="900" b="1" baseline="30000" dirty="0"/>
              <a:t>3</a:t>
            </a:r>
            <a:r>
              <a:rPr lang="hr-HR" sz="900" b="1" dirty="0"/>
              <a:t>, Phd.cand. Eduart Ndokaj</a:t>
            </a:r>
            <a:r>
              <a:rPr lang="hr-HR" sz="900" b="1" baseline="30000" dirty="0"/>
              <a:t>4</a:t>
            </a:r>
            <a:r>
              <a:rPr lang="hr-HR" sz="900" b="1" dirty="0"/>
              <a:t>,</a:t>
            </a:r>
            <a:endParaRPr lang="sq-AL" sz="900" b="1" dirty="0"/>
          </a:p>
          <a:p>
            <a:pPr algn="ctr"/>
            <a:r>
              <a:rPr lang="hr-HR" sz="900" b="1" dirty="0"/>
              <a:t>Prof. AS. Dr. Flora Merko</a:t>
            </a:r>
            <a:r>
              <a:rPr lang="hr-HR" sz="900" b="1" baseline="30000" dirty="0"/>
              <a:t>5</a:t>
            </a:r>
            <a:endParaRPr lang="sq-AL" sz="900" b="1" dirty="0"/>
          </a:p>
          <a:p>
            <a:pPr algn="ctr"/>
            <a:r>
              <a:rPr lang="hr-HR" sz="900" b="1" i="1" baseline="30000" dirty="0"/>
              <a:t>1</a:t>
            </a:r>
            <a:r>
              <a:rPr lang="hr-HR" sz="900" b="1" i="1" dirty="0"/>
              <a:t>Lecturer, Faculty of Professional Studies, Aleksandër Moisiu University, Durrës, Albania,</a:t>
            </a:r>
            <a:endParaRPr lang="sq-AL" sz="900" b="1" dirty="0"/>
          </a:p>
          <a:p>
            <a:pPr algn="ctr"/>
            <a:r>
              <a:rPr lang="hr-HR" sz="900" b="1" i="1" u="sng" dirty="0">
                <a:hlinkClick r:id="rId3"/>
              </a:rPr>
              <a:t>almagolgota@uamd.edu.al</a:t>
            </a:r>
            <a:r>
              <a:rPr lang="hr-HR" sz="900" b="1" i="1" dirty="0"/>
              <a:t> </a:t>
            </a:r>
            <a:endParaRPr lang="sq-AL" sz="900" b="1" dirty="0"/>
          </a:p>
          <a:p>
            <a:pPr algn="ctr"/>
            <a:r>
              <a:rPr lang="hr-HR" sz="900" b="1" i="1" baseline="30000" dirty="0"/>
              <a:t>2</a:t>
            </a:r>
            <a:r>
              <a:rPr lang="hr-HR" sz="900" b="1" i="1" dirty="0"/>
              <a:t>Lecturer, Faculty of Information Technology, Aleksandër Moisiu University, Durrës,Albania </a:t>
            </a:r>
            <a:endParaRPr lang="en-US" sz="900" b="1" i="1" dirty="0"/>
          </a:p>
          <a:p>
            <a:pPr algn="ctr"/>
            <a:r>
              <a:rPr lang="hr-HR" sz="900" b="1" i="1" u="sng" dirty="0">
                <a:hlinkClick r:id="rId4"/>
              </a:rPr>
              <a:t>alma.stana@uamd.edu.al</a:t>
            </a:r>
            <a:endParaRPr lang="sq-AL" sz="900" b="1" dirty="0"/>
          </a:p>
          <a:p>
            <a:pPr algn="ctr"/>
            <a:r>
              <a:rPr lang="hr-HR" sz="900" b="1" i="1" baseline="30000" dirty="0"/>
              <a:t>3</a:t>
            </a:r>
            <a:r>
              <a:rPr lang="hr-HR" sz="900" b="1" i="1" dirty="0"/>
              <a:t>Lecturer, Faculty of Professional Studies Aleksandër Moisiu University, Durrës,Albania, </a:t>
            </a:r>
            <a:endParaRPr lang="en-US" sz="900" b="1" i="1" dirty="0"/>
          </a:p>
          <a:p>
            <a:pPr algn="ctr"/>
            <a:r>
              <a:rPr lang="hr-HR" sz="900" b="1" i="1" u="sng" dirty="0">
                <a:hlinkClick r:id="rId5"/>
              </a:rPr>
              <a:t>erionmali@uamd.edu.al</a:t>
            </a:r>
            <a:endParaRPr lang="sq-AL" sz="900" b="1" dirty="0"/>
          </a:p>
          <a:p>
            <a:pPr algn="ctr"/>
            <a:r>
              <a:rPr lang="hr-HR" sz="900" b="1" i="1" baseline="30000" dirty="0"/>
              <a:t>4</a:t>
            </a:r>
            <a:r>
              <a:rPr lang="hr-HR" sz="900" b="1" i="1" dirty="0"/>
              <a:t>Lecturer, Faculty of Professional Studies, Aleksandër Moisiu University, Durrës, Albania,</a:t>
            </a:r>
            <a:endParaRPr lang="sq-AL" sz="900" b="1" dirty="0"/>
          </a:p>
          <a:p>
            <a:pPr algn="ctr"/>
            <a:r>
              <a:rPr lang="hr-HR" sz="900" b="1" i="1" u="sng" dirty="0">
                <a:hlinkClick r:id="rId6"/>
              </a:rPr>
              <a:t>eduartndokaj@uamd.edu.al</a:t>
            </a:r>
            <a:r>
              <a:rPr lang="hr-HR" sz="900" b="1" i="1" dirty="0"/>
              <a:t> </a:t>
            </a:r>
            <a:endParaRPr lang="sq-AL" sz="900" b="1" dirty="0"/>
          </a:p>
          <a:p>
            <a:pPr algn="ctr"/>
            <a:r>
              <a:rPr lang="hr-HR" sz="900" b="1" baseline="30000" dirty="0"/>
              <a:t>5</a:t>
            </a:r>
            <a:r>
              <a:rPr lang="hr-HR" sz="900" b="1" i="1" dirty="0"/>
              <a:t>Lecturer, Business Faculty, Aleksandër Moisiu University, Durrës, Albania,</a:t>
            </a:r>
            <a:endParaRPr lang="sq-AL" sz="900" b="1" dirty="0"/>
          </a:p>
          <a:p>
            <a:pPr algn="ctr"/>
            <a:r>
              <a:rPr lang="hr-HR" sz="900" b="1" i="1" u="sng" dirty="0">
                <a:hlinkClick r:id="rId7"/>
              </a:rPr>
              <a:t>floramerko@uamd.edu.al</a:t>
            </a:r>
            <a:r>
              <a:rPr lang="hr-HR" sz="900" b="1" i="1" dirty="0"/>
              <a:t> </a:t>
            </a:r>
            <a:endParaRPr lang="sq-AL" sz="900" b="1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250" y="586790"/>
            <a:ext cx="9144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6937849"/>
      </p:ext>
    </p:extLst>
  </p:cSld>
  <p:clrMapOvr>
    <a:masterClrMapping/>
  </p:clrMapOvr>
  <p:transition spd="slow" advClick="0" advTm="1000">
    <p:push dir="r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084" y="601577"/>
            <a:ext cx="6470316" cy="485273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3747" y="3890209"/>
            <a:ext cx="3005220" cy="225391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295" y="761999"/>
            <a:ext cx="3935663" cy="295174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638" y="3027945"/>
            <a:ext cx="4245811" cy="3184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995067"/>
      </p:ext>
    </p:extLst>
  </p:cSld>
  <p:clrMapOvr>
    <a:masterClrMapping/>
  </p:clrMapOvr>
  <p:transition spd="slow" advClick="0" advTm="1000">
    <p:push dir="r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q-AL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8706" y="952499"/>
            <a:ext cx="2662989" cy="19972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7696" y="4628150"/>
            <a:ext cx="2010611" cy="150795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8303" y="3239277"/>
            <a:ext cx="2638926" cy="197919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5998" y="892841"/>
            <a:ext cx="2927684" cy="219576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7806" y="4228875"/>
            <a:ext cx="2687347" cy="201551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8162" y="511340"/>
            <a:ext cx="2532647" cy="3376863"/>
          </a:xfrm>
          <a:prstGeom prst="wedgeEllipseCallou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6361" y="604587"/>
            <a:ext cx="2775284" cy="2081463"/>
          </a:xfrm>
          <a:prstGeom prst="chord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0199" y="619625"/>
            <a:ext cx="2370221" cy="3160295"/>
          </a:xfrm>
          <a:prstGeom prst="homePlate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1872" y="3368842"/>
            <a:ext cx="2748548" cy="2061411"/>
          </a:xfrm>
          <a:prstGeom prst="teardrop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737" y="2671012"/>
            <a:ext cx="3761359" cy="2326104"/>
          </a:xfrm>
          <a:prstGeom prst="flowChartPunchedTape">
            <a:avLst/>
          </a:prstGeom>
        </p:spPr>
      </p:pic>
    </p:spTree>
    <p:extLst>
      <p:ext uri="{BB962C8B-B14F-4D97-AF65-F5344CB8AC3E}">
        <p14:creationId xmlns:p14="http://schemas.microsoft.com/office/powerpoint/2010/main" val="1822551541"/>
      </p:ext>
    </p:extLst>
  </p:cSld>
  <p:clrMapOvr>
    <a:masterClrMapping/>
  </p:clrMapOvr>
  <p:transition spd="slow" advClick="0" advTm="1000">
    <p:push dir="r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/>
              <a:t>THANK YOU!</a:t>
            </a:r>
            <a:br>
              <a:rPr lang="en-US" dirty="0"/>
            </a:br>
            <a:endParaRPr lang="sq-AL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350" y="610935"/>
            <a:ext cx="4222084" cy="56294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286" b="9240"/>
          <a:stretch/>
        </p:blipFill>
        <p:spPr>
          <a:xfrm>
            <a:off x="1382629" y="2566736"/>
            <a:ext cx="5143500" cy="3392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153881"/>
      </p:ext>
    </p:extLst>
  </p:cSld>
  <p:clrMapOvr>
    <a:masterClrMapping/>
  </p:clrMapOvr>
  <p:transition spd="slow" advClick="0" advTm="1000">
    <p:push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641684"/>
            <a:ext cx="9144000" cy="5566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4346"/>
      </p:ext>
    </p:extLst>
  </p:cSld>
  <p:clrMapOvr>
    <a:masterClrMapping/>
  </p:clrMapOvr>
  <p:transition spd="slow" advClick="0" advTm="1000">
    <p:push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633663"/>
            <a:ext cx="9144000" cy="5614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068963"/>
      </p:ext>
    </p:extLst>
  </p:cSld>
  <p:clrMapOvr>
    <a:masterClrMapping/>
  </p:clrMapOvr>
  <p:transition spd="slow" advClick="0" advTm="1000">
    <p:push dir="r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1875" y="1010470"/>
            <a:ext cx="9601196" cy="1303867"/>
          </a:xfrm>
        </p:spPr>
        <p:txBody>
          <a:bodyPr>
            <a:noAutofit/>
          </a:bodyPr>
          <a:lstStyle/>
          <a:p>
            <a:pPr indent="360045" algn="ctr">
              <a:lnSpc>
                <a:spcPct val="125000"/>
              </a:lnSpc>
            </a:pPr>
            <a:r>
              <a:rPr lang="en-GB" sz="2000" b="1" dirty="0">
                <a:solidFill>
                  <a:srgbClr val="002060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LOCAL WORKSHOP</a:t>
            </a:r>
            <a:br>
              <a:rPr lang="sq-AL" sz="1050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2000" b="1" dirty="0">
                <a:solidFill>
                  <a:srgbClr val="002060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”NETWORKING WITH INTERESTED PARTIES </a:t>
            </a:r>
            <a:r>
              <a:rPr lang="en-GB" sz="1400" b="1" dirty="0">
                <a:solidFill>
                  <a:srgbClr val="002060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AND</a:t>
            </a:r>
            <a:r>
              <a:rPr lang="en-GB" sz="2000" b="1" dirty="0">
                <a:solidFill>
                  <a:srgbClr val="002060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CITIZENS OF 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ELECTRICAL MOBILITY</a:t>
            </a:r>
            <a:br>
              <a:rPr lang="sq-AL" sz="2000" b="1" dirty="0">
                <a:solidFill>
                  <a:srgbClr val="002060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 THE COUNTRIES OF THE WESTERN BALKANS”</a:t>
            </a:r>
            <a:b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FIRST SESSION</a:t>
            </a:r>
            <a:endParaRPr lang="sq-AL" sz="2000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634461"/>
              </p:ext>
            </p:extLst>
          </p:nvPr>
        </p:nvGraphicFramePr>
        <p:xfrm>
          <a:off x="1128700" y="2154932"/>
          <a:ext cx="9483153" cy="411878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08775">
                  <a:extLst>
                    <a:ext uri="{9D8B030D-6E8A-4147-A177-3AD203B41FA5}">
                      <a16:colId xmlns:a16="http://schemas.microsoft.com/office/drawing/2014/main" val="244663070"/>
                    </a:ext>
                  </a:extLst>
                </a:gridCol>
                <a:gridCol w="7743779">
                  <a:extLst>
                    <a:ext uri="{9D8B030D-6E8A-4147-A177-3AD203B41FA5}">
                      <a16:colId xmlns:a16="http://schemas.microsoft.com/office/drawing/2014/main" val="3266882874"/>
                    </a:ext>
                  </a:extLst>
                </a:gridCol>
                <a:gridCol w="130599">
                  <a:extLst>
                    <a:ext uri="{9D8B030D-6E8A-4147-A177-3AD203B41FA5}">
                      <a16:colId xmlns:a16="http://schemas.microsoft.com/office/drawing/2014/main" val="510744852"/>
                    </a:ext>
                  </a:extLst>
                </a:gridCol>
              </a:tblGrid>
              <a:tr h="350977">
                <a:tc gridSpan="3">
                  <a:txBody>
                    <a:bodyPr/>
                    <a:lstStyle/>
                    <a:p>
                      <a:pPr marL="360045" marR="0" indent="360045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Wednesday 21 </a:t>
                      </a:r>
                      <a:r>
                        <a:rPr lang="en-GB" sz="1100" dirty="0" err="1">
                          <a:effectLst/>
                        </a:rPr>
                        <a:t>Shkurt</a:t>
                      </a:r>
                      <a:r>
                        <a:rPr lang="en-GB" sz="1100" dirty="0">
                          <a:effectLst/>
                        </a:rPr>
                        <a:t> 2024</a:t>
                      </a:r>
                      <a:endParaRPr lang="sq-AL" sz="12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17780" marB="17780" anchor="ctr"/>
                </a:tc>
                <a:tc hMerge="1">
                  <a:txBody>
                    <a:bodyPr/>
                    <a:lstStyle/>
                    <a:p>
                      <a:endParaRPr lang="sq-A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q-A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2150381"/>
                  </a:ext>
                </a:extLst>
              </a:tr>
              <a:tr h="350977">
                <a:tc gridSpan="3">
                  <a:txBody>
                    <a:bodyPr/>
                    <a:lstStyle/>
                    <a:p>
                      <a:pPr marL="0" marR="0" indent="360045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University “</a:t>
                      </a:r>
                      <a:r>
                        <a:rPr lang="en-US" sz="1100" dirty="0" err="1">
                          <a:effectLst/>
                        </a:rPr>
                        <a:t>Aleksander</a:t>
                      </a:r>
                      <a:r>
                        <a:rPr lang="en-US" sz="1100" dirty="0">
                          <a:effectLst/>
                        </a:rPr>
                        <a:t> </a:t>
                      </a:r>
                      <a:r>
                        <a:rPr lang="en-US" sz="1100" dirty="0" err="1">
                          <a:effectLst/>
                        </a:rPr>
                        <a:t>Moisiu</a:t>
                      </a:r>
                      <a:r>
                        <a:rPr lang="en-US" sz="1100" dirty="0">
                          <a:effectLst/>
                        </a:rPr>
                        <a:t>”, </a:t>
                      </a:r>
                      <a:r>
                        <a:rPr lang="en-US" sz="1100" dirty="0" err="1">
                          <a:effectLst/>
                        </a:rPr>
                        <a:t>Durrës</a:t>
                      </a:r>
                      <a:r>
                        <a:rPr lang="en-US" sz="1100" dirty="0">
                          <a:effectLst/>
                        </a:rPr>
                        <a:t>, Albania – UAMD – Faculty of Professionals Studies</a:t>
                      </a:r>
                      <a:endParaRPr lang="sq-AL" sz="12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17780" marB="17780" anchor="ctr"/>
                </a:tc>
                <a:tc hMerge="1">
                  <a:txBody>
                    <a:bodyPr/>
                    <a:lstStyle/>
                    <a:p>
                      <a:endParaRPr lang="sq-A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q-A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0597132"/>
                  </a:ext>
                </a:extLst>
              </a:tr>
              <a:tr h="350977">
                <a:tc>
                  <a:txBody>
                    <a:bodyPr/>
                    <a:lstStyle/>
                    <a:p>
                      <a:pPr marL="64770" marR="0" indent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10:00-10:30</a:t>
                      </a:r>
                      <a:endParaRPr lang="sq-AL" sz="12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17780" marB="17780" anchor="ctr"/>
                </a:tc>
                <a:tc>
                  <a:txBody>
                    <a:bodyPr/>
                    <a:lstStyle/>
                    <a:p>
                      <a:pPr marL="66675" marR="0" indent="360045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spc="5" dirty="0">
                          <a:effectLst/>
                          <a:latin typeface="+mn-lt"/>
                          <a:ea typeface="+mn-ea"/>
                          <a:cs typeface="+mn-cs"/>
                        </a:rPr>
                        <a:t>Registration</a:t>
                      </a:r>
                      <a:r>
                        <a:rPr lang="en-GB" sz="1100" spc="5" baseline="0" dirty="0">
                          <a:effectLst/>
                          <a:latin typeface="+mn-lt"/>
                          <a:ea typeface="+mn-ea"/>
                          <a:cs typeface="+mn-cs"/>
                        </a:rPr>
                        <a:t> of participants</a:t>
                      </a:r>
                      <a:endParaRPr lang="sq-AL" sz="12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17780" marB="17780" anchor="ctr"/>
                </a:tc>
                <a:tc>
                  <a:txBody>
                    <a:bodyPr/>
                    <a:lstStyle/>
                    <a:p>
                      <a:pPr marL="0" marR="0" indent="360045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q-AL" sz="1200">
                          <a:effectLst/>
                        </a:rPr>
                        <a:t> </a:t>
                      </a:r>
                      <a:endParaRPr lang="sq-AL" sz="12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20911451"/>
                  </a:ext>
                </a:extLst>
              </a:tr>
              <a:tr h="462151">
                <a:tc gridSpan="3">
                  <a:txBody>
                    <a:bodyPr/>
                    <a:lstStyle/>
                    <a:p>
                      <a:pPr marL="0" marR="0" indent="360045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Session</a:t>
                      </a:r>
                      <a:r>
                        <a:rPr lang="en-GB" sz="1100" baseline="0" dirty="0">
                          <a:effectLst/>
                        </a:rPr>
                        <a:t> I</a:t>
                      </a:r>
                      <a:r>
                        <a:rPr lang="en-GB" sz="1100" dirty="0">
                          <a:effectLst/>
                        </a:rPr>
                        <a:t> – The</a:t>
                      </a:r>
                      <a:r>
                        <a:rPr lang="en-GB" sz="1100" baseline="0" dirty="0">
                          <a:effectLst/>
                        </a:rPr>
                        <a:t> opening of the event</a:t>
                      </a:r>
                      <a:endParaRPr lang="sq-AL" sz="12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53975" marT="53975" marB="53975" anchor="ctr"/>
                </a:tc>
                <a:tc hMerge="1">
                  <a:txBody>
                    <a:bodyPr/>
                    <a:lstStyle/>
                    <a:p>
                      <a:endParaRPr lang="sq-A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q-A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5764633"/>
                  </a:ext>
                </a:extLst>
              </a:tr>
              <a:tr h="2603703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10:30</a:t>
                      </a:r>
                      <a:r>
                        <a:rPr lang="en-GB" sz="1100" spc="-25">
                          <a:effectLst/>
                        </a:rPr>
                        <a:t>-</a:t>
                      </a:r>
                      <a:r>
                        <a:rPr lang="en-GB" sz="1100">
                          <a:effectLst/>
                        </a:rPr>
                        <a:t>11:30</a:t>
                      </a:r>
                      <a:endParaRPr lang="sq-AL" sz="12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17780" marB="17780" anchor="ctr"/>
                </a:tc>
                <a:tc>
                  <a:txBody>
                    <a:bodyPr/>
                    <a:lstStyle/>
                    <a:p>
                      <a:pPr marL="0" marR="0" indent="360045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The Word of Welcome:</a:t>
                      </a:r>
                      <a:endParaRPr lang="sq-AL" sz="1200" dirty="0">
                        <a:effectLst/>
                      </a:endParaRPr>
                    </a:p>
                    <a:p>
                      <a:pPr marL="342900" marR="0" lvl="0" indent="-34290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-"/>
                      </a:pPr>
                      <a:r>
                        <a:rPr lang="en-GB" sz="1100" dirty="0" err="1">
                          <a:effectLst/>
                        </a:rPr>
                        <a:t>Prof.</a:t>
                      </a:r>
                      <a:r>
                        <a:rPr lang="en-GB" sz="1100" dirty="0">
                          <a:effectLst/>
                        </a:rPr>
                        <a:t> </a:t>
                      </a:r>
                      <a:r>
                        <a:rPr lang="en-GB" sz="1100" dirty="0" err="1">
                          <a:effectLst/>
                        </a:rPr>
                        <a:t>Dr.</a:t>
                      </a:r>
                      <a:r>
                        <a:rPr lang="en-GB" sz="1100" dirty="0">
                          <a:effectLst/>
                        </a:rPr>
                        <a:t> Osman </a:t>
                      </a:r>
                      <a:r>
                        <a:rPr lang="en-GB" sz="1100" dirty="0" err="1">
                          <a:effectLst/>
                        </a:rPr>
                        <a:t>Metalla</a:t>
                      </a:r>
                      <a:r>
                        <a:rPr lang="en-GB" sz="1100" dirty="0">
                          <a:effectLst/>
                        </a:rPr>
                        <a:t>, Dean of </a:t>
                      </a:r>
                      <a:r>
                        <a:rPr lang="en-US" sz="1100" dirty="0">
                          <a:effectLst/>
                        </a:rPr>
                        <a:t>Faculty of Professionals Studies, </a:t>
                      </a:r>
                      <a:r>
                        <a:rPr lang="en-GB" sz="1100" dirty="0" err="1">
                          <a:effectLst/>
                        </a:rPr>
                        <a:t>Universitety</a:t>
                      </a:r>
                      <a:r>
                        <a:rPr lang="en-GB" sz="1100" dirty="0">
                          <a:effectLst/>
                        </a:rPr>
                        <a:t> “</a:t>
                      </a:r>
                      <a:r>
                        <a:rPr lang="en-GB" sz="1100" dirty="0" err="1">
                          <a:effectLst/>
                        </a:rPr>
                        <a:t>Aleksandër</a:t>
                      </a:r>
                      <a:r>
                        <a:rPr lang="en-GB" sz="1100" dirty="0">
                          <a:effectLst/>
                        </a:rPr>
                        <a:t> </a:t>
                      </a:r>
                      <a:r>
                        <a:rPr lang="en-GB" sz="1100" dirty="0" err="1">
                          <a:effectLst/>
                        </a:rPr>
                        <a:t>Moisiu</a:t>
                      </a:r>
                      <a:r>
                        <a:rPr lang="en-GB" sz="1100" dirty="0">
                          <a:effectLst/>
                        </a:rPr>
                        <a:t>” </a:t>
                      </a:r>
                      <a:r>
                        <a:rPr lang="en-GB" sz="1100" dirty="0" err="1">
                          <a:effectLst/>
                        </a:rPr>
                        <a:t>Durrës</a:t>
                      </a:r>
                      <a:r>
                        <a:rPr lang="en-GB" sz="1100" dirty="0">
                          <a:effectLst/>
                        </a:rPr>
                        <a:t>. </a:t>
                      </a:r>
                      <a:endParaRPr lang="sq-AL" sz="1200" dirty="0">
                        <a:effectLst/>
                      </a:endParaRPr>
                    </a:p>
                    <a:p>
                      <a:pPr marL="342900" marR="0" lvl="0" indent="-34290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-"/>
                      </a:pPr>
                      <a:r>
                        <a:rPr lang="en-GB" sz="1100" dirty="0">
                          <a:effectLst/>
                        </a:rPr>
                        <a:t>Eng. </a:t>
                      </a:r>
                      <a:r>
                        <a:rPr lang="en-GB" sz="1100" dirty="0" err="1">
                          <a:effectLst/>
                        </a:rPr>
                        <a:t>Mimoza</a:t>
                      </a:r>
                      <a:r>
                        <a:rPr lang="en-GB" sz="1100" dirty="0">
                          <a:effectLst/>
                        </a:rPr>
                        <a:t> </a:t>
                      </a:r>
                      <a:r>
                        <a:rPr lang="en-GB" sz="1100" dirty="0" err="1">
                          <a:effectLst/>
                        </a:rPr>
                        <a:t>Dyrmyshi</a:t>
                      </a:r>
                      <a:r>
                        <a:rPr lang="en-GB" sz="1100" dirty="0">
                          <a:effectLst/>
                        </a:rPr>
                        <a:t>, Representative of Municipality</a:t>
                      </a:r>
                      <a:r>
                        <a:rPr lang="en-GB" sz="1100" baseline="0" dirty="0">
                          <a:effectLst/>
                        </a:rPr>
                        <a:t> </a:t>
                      </a:r>
                      <a:r>
                        <a:rPr lang="en-GB" sz="1100" baseline="0" dirty="0" err="1">
                          <a:effectLst/>
                        </a:rPr>
                        <a:t>D</a:t>
                      </a:r>
                      <a:r>
                        <a:rPr lang="en-GB" sz="1100" dirty="0" err="1">
                          <a:effectLst/>
                        </a:rPr>
                        <a:t>urrës</a:t>
                      </a:r>
                      <a:r>
                        <a:rPr lang="en-GB" sz="1100" dirty="0">
                          <a:effectLst/>
                        </a:rPr>
                        <a:t>.</a:t>
                      </a:r>
                      <a:endParaRPr lang="sq-AL" sz="12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17780" marB="17780" anchor="ctr"/>
                </a:tc>
                <a:tc>
                  <a:txBody>
                    <a:bodyPr/>
                    <a:lstStyle/>
                    <a:p>
                      <a:pPr marL="0" marR="0" indent="360045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q-AL" sz="1200" dirty="0">
                          <a:effectLst/>
                        </a:rPr>
                        <a:t> </a:t>
                      </a:r>
                      <a:endParaRPr lang="sq-AL" sz="12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38573598"/>
                  </a:ext>
                </a:extLst>
              </a:tr>
            </a:tbl>
          </a:graphicData>
        </a:graphic>
      </p:graphicFrame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3214688" y="261937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q-AL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3071" y="5664117"/>
            <a:ext cx="9144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7758748"/>
      </p:ext>
    </p:extLst>
  </p:cSld>
  <p:clrMapOvr>
    <a:masterClrMapping/>
  </p:clrMapOvr>
  <p:transition spd="slow" advClick="0" advTm="1000">
    <p:push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147" y="2396204"/>
            <a:ext cx="5125453" cy="384409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6204" y="505326"/>
            <a:ext cx="4767778" cy="5903495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37673" y="846220"/>
            <a:ext cx="5225715" cy="1325563"/>
          </a:xfrm>
        </p:spPr>
        <p:txBody>
          <a:bodyPr>
            <a:noAutofit/>
          </a:bodyPr>
          <a:lstStyle/>
          <a:p>
            <a:pPr marL="0" marR="0" indent="360045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3600" b="1" dirty="0"/>
              <a:t>Session I </a:t>
            </a:r>
            <a:br>
              <a:rPr lang="en-GB" sz="3600" b="1" dirty="0"/>
            </a:br>
            <a:r>
              <a:rPr lang="en-GB" sz="3600" b="1" dirty="0"/>
              <a:t>The opening of the event</a:t>
            </a:r>
            <a:endParaRPr lang="sq-AL" sz="4000" b="1" dirty="0">
              <a:effectLst/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63388" y="621800"/>
            <a:ext cx="2192421" cy="1644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900531"/>
      </p:ext>
    </p:extLst>
  </p:cSld>
  <p:clrMapOvr>
    <a:masterClrMapping/>
  </p:clrMapOvr>
  <p:transition spd="slow" advClick="0" advTm="1000">
    <p:push dir="r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580" y="589551"/>
            <a:ext cx="4235116" cy="317633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0193" y="3430672"/>
            <a:ext cx="3211095" cy="24083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611980" y="1158544"/>
            <a:ext cx="4551946" cy="34139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51"/>
          <a:stretch/>
        </p:blipFill>
        <p:spPr>
          <a:xfrm rot="5400000">
            <a:off x="5548856" y="674315"/>
            <a:ext cx="1919957" cy="18689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2320" y="3064043"/>
            <a:ext cx="4235116" cy="3176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942794"/>
      </p:ext>
    </p:extLst>
  </p:cSld>
  <p:clrMapOvr>
    <a:masterClrMapping/>
  </p:clrMapOvr>
  <p:transition spd="slow" advClick="0" advTm="1000">
    <p:push dir="r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2655624"/>
              </p:ext>
            </p:extLst>
          </p:nvPr>
        </p:nvGraphicFramePr>
        <p:xfrm>
          <a:off x="1155032" y="2098342"/>
          <a:ext cx="9738039" cy="412265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50552">
                  <a:extLst>
                    <a:ext uri="{9D8B030D-6E8A-4147-A177-3AD203B41FA5}">
                      <a16:colId xmlns:a16="http://schemas.microsoft.com/office/drawing/2014/main" val="1969092394"/>
                    </a:ext>
                  </a:extLst>
                </a:gridCol>
                <a:gridCol w="3678831">
                  <a:extLst>
                    <a:ext uri="{9D8B030D-6E8A-4147-A177-3AD203B41FA5}">
                      <a16:colId xmlns:a16="http://schemas.microsoft.com/office/drawing/2014/main" val="3252814552"/>
                    </a:ext>
                  </a:extLst>
                </a:gridCol>
                <a:gridCol w="4266046">
                  <a:extLst>
                    <a:ext uri="{9D8B030D-6E8A-4147-A177-3AD203B41FA5}">
                      <a16:colId xmlns:a16="http://schemas.microsoft.com/office/drawing/2014/main" val="3602852594"/>
                    </a:ext>
                  </a:extLst>
                </a:gridCol>
                <a:gridCol w="142610">
                  <a:extLst>
                    <a:ext uri="{9D8B030D-6E8A-4147-A177-3AD203B41FA5}">
                      <a16:colId xmlns:a16="http://schemas.microsoft.com/office/drawing/2014/main" val="469776895"/>
                    </a:ext>
                  </a:extLst>
                </a:gridCol>
              </a:tblGrid>
              <a:tr h="269781">
                <a:tc gridSpan="4">
                  <a:txBody>
                    <a:bodyPr/>
                    <a:lstStyle/>
                    <a:p>
                      <a:pPr marL="0" marR="0" indent="360045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50" b="1" dirty="0">
                          <a:effectLst/>
                        </a:rPr>
                        <a:t>Second Session: The presentations of the Project PELMOB</a:t>
                      </a:r>
                      <a:endParaRPr lang="sq-AL" sz="1100" b="1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41" marR="44941" marT="44941" marB="44941" anchor="ctr"/>
                </a:tc>
                <a:tc hMerge="1">
                  <a:txBody>
                    <a:bodyPr/>
                    <a:lstStyle/>
                    <a:p>
                      <a:endParaRPr lang="sq-A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q-A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q-A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9514565"/>
                  </a:ext>
                </a:extLst>
              </a:tr>
              <a:tr h="926083">
                <a:tc>
                  <a:txBody>
                    <a:bodyPr/>
                    <a:lstStyle/>
                    <a:p>
                      <a:pPr marL="64770" marR="0" indent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50" b="1" dirty="0">
                          <a:effectLst/>
                        </a:rPr>
                        <a:t>11:30</a:t>
                      </a:r>
                      <a:r>
                        <a:rPr lang="en-GB" sz="1050" b="1" spc="-25" dirty="0">
                          <a:effectLst/>
                        </a:rPr>
                        <a:t>-</a:t>
                      </a:r>
                      <a:r>
                        <a:rPr lang="en-GB" sz="1050" b="1" dirty="0">
                          <a:effectLst/>
                        </a:rPr>
                        <a:t>12:00</a:t>
                      </a:r>
                      <a:endParaRPr lang="sq-AL" sz="1100" b="1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804" marR="14804" marT="14804" marB="14804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50" b="1" dirty="0">
                          <a:effectLst/>
                        </a:rPr>
                        <a:t>Project PELMOB;</a:t>
                      </a:r>
                      <a:r>
                        <a:rPr lang="en-GB" sz="1050" b="1" baseline="0" dirty="0">
                          <a:effectLst/>
                        </a:rPr>
                        <a:t> </a:t>
                      </a:r>
                      <a:endParaRPr lang="sq-AL" sz="1100" b="1" dirty="0">
                        <a:effectLst/>
                      </a:endParaRPr>
                    </a:p>
                    <a:p>
                      <a:pPr marL="0" marR="0" indent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50" b="1" dirty="0">
                          <a:effectLst/>
                        </a:rPr>
                        <a:t> The Objectives and the Impact</a:t>
                      </a:r>
                      <a:endParaRPr lang="sq-AL" sz="1100" b="1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45" marR="59745" marT="59745" marB="59745" anchor="ctr"/>
                </a:tc>
                <a:tc>
                  <a:txBody>
                    <a:bodyPr/>
                    <a:lstStyle/>
                    <a:p>
                      <a:pPr marL="0" marR="0" indent="360045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50" b="1" dirty="0" err="1">
                          <a:effectLst/>
                        </a:rPr>
                        <a:t>Dr.</a:t>
                      </a:r>
                      <a:r>
                        <a:rPr lang="en-GB" sz="1050" b="1" dirty="0">
                          <a:effectLst/>
                        </a:rPr>
                        <a:t> </a:t>
                      </a:r>
                      <a:r>
                        <a:rPr lang="en-GB" sz="1050" b="1" dirty="0" err="1">
                          <a:effectLst/>
                        </a:rPr>
                        <a:t>Ing</a:t>
                      </a:r>
                      <a:r>
                        <a:rPr lang="en-GB" sz="1050" b="1" dirty="0">
                          <a:effectLst/>
                        </a:rPr>
                        <a:t>.  Alma </a:t>
                      </a:r>
                      <a:r>
                        <a:rPr lang="en-GB" sz="1050" b="1" dirty="0" err="1">
                          <a:effectLst/>
                        </a:rPr>
                        <a:t>Golgota</a:t>
                      </a:r>
                      <a:r>
                        <a:rPr lang="en-GB" sz="1050" b="1" dirty="0">
                          <a:effectLst/>
                        </a:rPr>
                        <a:t>, </a:t>
                      </a:r>
                      <a:r>
                        <a:rPr lang="en-GB" sz="1050" b="1" dirty="0" err="1">
                          <a:effectLst/>
                        </a:rPr>
                        <a:t>Cordinator</a:t>
                      </a:r>
                      <a:r>
                        <a:rPr lang="en-GB" sz="1050" b="1" dirty="0">
                          <a:effectLst/>
                        </a:rPr>
                        <a:t> of the project PELMOB </a:t>
                      </a:r>
                    </a:p>
                    <a:p>
                      <a:pPr marL="0" marR="0" indent="360045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r-HR" sz="1050" b="1" i="1" dirty="0"/>
                        <a:t>Faculty of Professional Studies, </a:t>
                      </a:r>
                      <a:endParaRPr lang="en-US" sz="1050" b="1" i="1" dirty="0"/>
                    </a:p>
                    <a:p>
                      <a:pPr marL="0" marR="0" indent="360045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r-HR" sz="1050" b="1" i="1" dirty="0"/>
                        <a:t>Aleksandër Moisiu University, Durrës, Albania</a:t>
                      </a:r>
                      <a:endParaRPr lang="sq-AL" sz="1100" b="1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45" marR="59745" marT="59745" marB="59745" anchor="ctr"/>
                </a:tc>
                <a:tc>
                  <a:txBody>
                    <a:bodyPr/>
                    <a:lstStyle/>
                    <a:p>
                      <a:pPr marL="0" marR="0" indent="360045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q-AL" sz="1100" b="1" dirty="0">
                          <a:effectLst/>
                        </a:rPr>
                        <a:t> </a:t>
                      </a:r>
                      <a:endParaRPr lang="sq-AL" sz="1100" b="1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729188264"/>
                  </a:ext>
                </a:extLst>
              </a:tr>
              <a:tr h="926083">
                <a:tc>
                  <a:txBody>
                    <a:bodyPr/>
                    <a:lstStyle/>
                    <a:p>
                      <a:pPr marL="64770" marR="0" indent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50" b="1">
                          <a:effectLst/>
                        </a:rPr>
                        <a:t>12:00</a:t>
                      </a:r>
                      <a:r>
                        <a:rPr lang="en-GB" sz="1050" b="1" spc="-25">
                          <a:effectLst/>
                        </a:rPr>
                        <a:t>-</a:t>
                      </a:r>
                      <a:r>
                        <a:rPr lang="en-GB" sz="1050" b="1">
                          <a:effectLst/>
                        </a:rPr>
                        <a:t>12:30</a:t>
                      </a:r>
                      <a:endParaRPr lang="sq-AL" sz="1100" b="1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804" marR="14804" marT="14804" marB="14804" anchor="ctr"/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050" b="1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sq-AL" sz="1100" b="1" dirty="0">
                        <a:effectLst/>
                      </a:endParaRPr>
                    </a:p>
                    <a:p>
                      <a:pPr marL="0" marR="0" indent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050" b="1" dirty="0">
                          <a:effectLst/>
                        </a:rPr>
                        <a:t>The Future of Automotive Transport for Electric Mobility in Albania</a:t>
                      </a:r>
                    </a:p>
                  </a:txBody>
                  <a:tcPr marL="59745" marR="59745" marT="59745" marB="59745" anchor="ctr"/>
                </a:tc>
                <a:tc>
                  <a:txBody>
                    <a:bodyPr/>
                    <a:lstStyle/>
                    <a:p>
                      <a:pPr marL="0" marR="0" indent="360045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50" b="1" dirty="0">
                          <a:effectLst/>
                        </a:rPr>
                        <a:t>PhD. </a:t>
                      </a:r>
                      <a:r>
                        <a:rPr lang="en-GB" sz="1050" b="1" dirty="0" err="1">
                          <a:effectLst/>
                        </a:rPr>
                        <a:t>Cand</a:t>
                      </a:r>
                      <a:r>
                        <a:rPr lang="en-GB" sz="1050" b="1" dirty="0">
                          <a:effectLst/>
                        </a:rPr>
                        <a:t>.  </a:t>
                      </a:r>
                      <a:r>
                        <a:rPr lang="en-GB" sz="1050" b="1" dirty="0" err="1">
                          <a:effectLst/>
                        </a:rPr>
                        <a:t>Eduart</a:t>
                      </a:r>
                      <a:r>
                        <a:rPr lang="en-GB" sz="1050" b="1" dirty="0">
                          <a:effectLst/>
                        </a:rPr>
                        <a:t> </a:t>
                      </a:r>
                      <a:r>
                        <a:rPr lang="en-GB" sz="1050" b="1" dirty="0" err="1">
                          <a:effectLst/>
                        </a:rPr>
                        <a:t>Ndokaj</a:t>
                      </a:r>
                      <a:r>
                        <a:rPr lang="en-GB" sz="1050" b="1" dirty="0">
                          <a:effectLst/>
                        </a:rPr>
                        <a:t>, </a:t>
                      </a:r>
                    </a:p>
                    <a:p>
                      <a:pPr marL="0" marR="0" indent="360045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r-HR" sz="1050" b="1" i="1" dirty="0"/>
                        <a:t>Faculty of Professional Studies, </a:t>
                      </a:r>
                      <a:endParaRPr lang="en-US" sz="1050" b="1" i="1" dirty="0"/>
                    </a:p>
                    <a:p>
                      <a:pPr marL="0" marR="0" indent="360045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r-HR" sz="1050" b="1" i="1" dirty="0"/>
                        <a:t>Aleksandër Moisiu University, Durrës, Albania</a:t>
                      </a:r>
                      <a:r>
                        <a:rPr lang="en-GB" sz="1050" b="1" dirty="0">
                          <a:effectLst/>
                        </a:rPr>
                        <a:t> </a:t>
                      </a:r>
                      <a:endParaRPr lang="sq-AL" sz="1100" b="1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45" marR="59745" marT="59745" marB="59745" anchor="ctr"/>
                </a:tc>
                <a:tc>
                  <a:txBody>
                    <a:bodyPr/>
                    <a:lstStyle/>
                    <a:p>
                      <a:pPr marL="0" marR="0" indent="360045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q-AL" sz="1100" b="1">
                          <a:effectLst/>
                        </a:rPr>
                        <a:t> </a:t>
                      </a:r>
                      <a:endParaRPr lang="sq-AL" sz="1100" b="1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798568982"/>
                  </a:ext>
                </a:extLst>
              </a:tr>
              <a:tr h="763180">
                <a:tc>
                  <a:txBody>
                    <a:bodyPr/>
                    <a:lstStyle/>
                    <a:p>
                      <a:pPr marL="64770" marR="0" indent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50" b="1">
                          <a:effectLst/>
                        </a:rPr>
                        <a:t>12:30</a:t>
                      </a:r>
                      <a:r>
                        <a:rPr lang="en-GB" sz="1050" b="1" spc="-25">
                          <a:effectLst/>
                        </a:rPr>
                        <a:t>-</a:t>
                      </a:r>
                      <a:r>
                        <a:rPr lang="en-GB" sz="1050" b="1">
                          <a:effectLst/>
                        </a:rPr>
                        <a:t>13:00</a:t>
                      </a:r>
                      <a:endParaRPr lang="sq-AL" sz="1100" b="1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804" marR="14804" marT="14804" marB="14804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>
                          <a:effectLst/>
                        </a:rPr>
                        <a:t>The Challenges of </a:t>
                      </a:r>
                    </a:p>
                    <a:p>
                      <a:pPr marL="0" marR="0" indent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050" b="1" dirty="0">
                          <a:effectLst/>
                        </a:rPr>
                        <a:t>Electric Mobility in Albania</a:t>
                      </a:r>
                    </a:p>
                  </a:txBody>
                  <a:tcPr marL="59745" marR="59745" marT="59745" marB="59745" anchor="ctr"/>
                </a:tc>
                <a:tc>
                  <a:txBody>
                    <a:bodyPr/>
                    <a:lstStyle/>
                    <a:p>
                      <a:pPr marL="0" marR="0" indent="360045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50" b="1" dirty="0">
                          <a:effectLst/>
                        </a:rPr>
                        <a:t>PhD. </a:t>
                      </a:r>
                      <a:r>
                        <a:rPr lang="en-GB" sz="1050" b="1" dirty="0" err="1">
                          <a:effectLst/>
                        </a:rPr>
                        <a:t>Cand</a:t>
                      </a:r>
                      <a:r>
                        <a:rPr lang="en-GB" sz="1050" b="1" dirty="0">
                          <a:effectLst/>
                        </a:rPr>
                        <a:t> </a:t>
                      </a:r>
                      <a:r>
                        <a:rPr lang="en-GB" sz="1050" b="1" dirty="0" err="1">
                          <a:effectLst/>
                        </a:rPr>
                        <a:t>Erion</a:t>
                      </a:r>
                      <a:r>
                        <a:rPr lang="en-GB" sz="1050" b="1" dirty="0">
                          <a:effectLst/>
                        </a:rPr>
                        <a:t> Mali, </a:t>
                      </a:r>
                    </a:p>
                    <a:p>
                      <a:pPr marL="0" marR="0" indent="360045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r-HR" sz="1050" b="1" i="1" dirty="0"/>
                        <a:t>Faculty of Professional Studies, </a:t>
                      </a:r>
                      <a:endParaRPr lang="en-US" sz="1050" b="1" i="1" dirty="0"/>
                    </a:p>
                    <a:p>
                      <a:pPr marL="0" marR="0" indent="360045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r-HR" sz="1050" b="1" i="1" dirty="0"/>
                        <a:t>Aleksandër Moisiu University, Durrës, Albania</a:t>
                      </a:r>
                      <a:endParaRPr lang="sq-AL" sz="1100" b="1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45" marR="59745" marT="59745" marB="59745" anchor="ctr"/>
                </a:tc>
                <a:tc>
                  <a:txBody>
                    <a:bodyPr/>
                    <a:lstStyle/>
                    <a:p>
                      <a:pPr marL="0" marR="0" indent="360045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q-AL" sz="1100" b="1">
                          <a:effectLst/>
                        </a:rPr>
                        <a:t> </a:t>
                      </a:r>
                      <a:endParaRPr lang="sq-AL" sz="1100" b="1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325269066"/>
                  </a:ext>
                </a:extLst>
              </a:tr>
              <a:tr h="926083">
                <a:tc>
                  <a:txBody>
                    <a:bodyPr/>
                    <a:lstStyle/>
                    <a:p>
                      <a:pPr marL="64770" marR="0" indent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50" b="1">
                          <a:effectLst/>
                        </a:rPr>
                        <a:t>13:00-13:30</a:t>
                      </a:r>
                      <a:endParaRPr lang="sq-AL" sz="1100" b="1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804" marR="14804" marT="14804" marB="14804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>
                          <a:effectLst/>
                        </a:rPr>
                        <a:t>The further Integration of Electric Vehicles as a fundamental step</a:t>
                      </a:r>
                      <a:r>
                        <a:rPr lang="en-US" sz="1050" b="1" baseline="0" dirty="0">
                          <a:effectLst/>
                        </a:rPr>
                        <a:t> in achieving a more sustainable and environmentally friendly Transport System</a:t>
                      </a:r>
                      <a:endParaRPr lang="sq-AL" sz="1100" b="1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45" marR="59745" marT="59745" marB="59745" anchor="ctr"/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>
                          <a:effectLst/>
                        </a:rPr>
                        <a:t>             </a:t>
                      </a:r>
                      <a:r>
                        <a:rPr lang="en-US" sz="1050" b="1" dirty="0" err="1">
                          <a:effectLst/>
                        </a:rPr>
                        <a:t>Msc</a:t>
                      </a:r>
                      <a:r>
                        <a:rPr lang="en-US" sz="1050" b="1" dirty="0">
                          <a:effectLst/>
                        </a:rPr>
                        <a:t>. Eng. </a:t>
                      </a:r>
                      <a:r>
                        <a:rPr lang="en-US" sz="1050" b="1" dirty="0" err="1">
                          <a:effectLst/>
                        </a:rPr>
                        <a:t>Luiza</a:t>
                      </a:r>
                      <a:r>
                        <a:rPr lang="en-US" sz="1050" b="1" dirty="0">
                          <a:effectLst/>
                        </a:rPr>
                        <a:t> </a:t>
                      </a:r>
                      <a:r>
                        <a:rPr lang="en-US" sz="1050" b="1" dirty="0" err="1">
                          <a:effectLst/>
                        </a:rPr>
                        <a:t>Lluri</a:t>
                      </a:r>
                      <a:r>
                        <a:rPr lang="en-US" sz="1050" b="1" dirty="0">
                          <a:effectLst/>
                        </a:rPr>
                        <a:t>,</a:t>
                      </a:r>
                      <a:r>
                        <a:rPr lang="en-US" sz="1100" b="1" baseline="0" dirty="0">
                          <a:effectLst/>
                        </a:rPr>
                        <a:t> </a:t>
                      </a:r>
                      <a:r>
                        <a:rPr lang="en-US" sz="1050" b="1" dirty="0" err="1">
                          <a:effectLst/>
                        </a:rPr>
                        <a:t>Loesto</a:t>
                      </a:r>
                      <a:r>
                        <a:rPr lang="en-US" sz="1050" b="1" dirty="0">
                          <a:effectLst/>
                        </a:rPr>
                        <a:t> </a:t>
                      </a:r>
                      <a:r>
                        <a:rPr lang="en-US" sz="1050" b="1" dirty="0" err="1">
                          <a:effectLst/>
                        </a:rPr>
                        <a:t>Qose</a:t>
                      </a:r>
                      <a:r>
                        <a:rPr lang="en-US" sz="1050" b="1" dirty="0">
                          <a:effectLst/>
                        </a:rPr>
                        <a:t> (student TA)</a:t>
                      </a:r>
                      <a:endParaRPr lang="sq-AL" sz="1100" b="1" dirty="0">
                        <a:effectLst/>
                      </a:endParaRPr>
                    </a:p>
                    <a:p>
                      <a:pPr marL="0" marR="0" indent="360045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r-HR" sz="1050" b="1" i="1" dirty="0"/>
                        <a:t>Faculty of Professional Studies, </a:t>
                      </a:r>
                      <a:endParaRPr lang="en-US" sz="1050" b="1" i="1" dirty="0"/>
                    </a:p>
                    <a:p>
                      <a:pPr marL="0" marR="0" indent="360045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r-HR" sz="1050" b="1" i="1" dirty="0"/>
                        <a:t>Aleksandër Moisiu University, Durrës, Albania</a:t>
                      </a:r>
                      <a:endParaRPr lang="sq-AL" sz="1100" b="1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45" marR="59745" marT="59745" marB="59745" anchor="ctr"/>
                </a:tc>
                <a:tc>
                  <a:txBody>
                    <a:bodyPr/>
                    <a:lstStyle/>
                    <a:p>
                      <a:pPr marL="0" marR="0" indent="360045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q-AL" sz="1100" b="1" dirty="0">
                          <a:effectLst/>
                        </a:rPr>
                        <a:t> </a:t>
                      </a:r>
                      <a:endParaRPr lang="sq-AL" sz="1100" b="1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65530933"/>
                  </a:ext>
                </a:extLst>
              </a:tr>
              <a:tr h="298742">
                <a:tc>
                  <a:txBody>
                    <a:bodyPr/>
                    <a:lstStyle/>
                    <a:p>
                      <a:pPr marL="64770" marR="0" indent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50" b="1">
                          <a:effectLst/>
                        </a:rPr>
                        <a:t>13:30- 14:00</a:t>
                      </a:r>
                      <a:endParaRPr lang="sq-AL" sz="1100" b="1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804" marR="14804" marT="14804" marB="14804" anchor="ctr"/>
                </a:tc>
                <a:tc>
                  <a:txBody>
                    <a:bodyPr/>
                    <a:lstStyle/>
                    <a:p>
                      <a:pPr marL="0" marR="0" indent="360045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50" b="1">
                          <a:effectLst/>
                        </a:rPr>
                        <a:t>Coffee Break</a:t>
                      </a:r>
                      <a:endParaRPr lang="sq-AL" sz="1100" b="1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45" marR="59745" marT="59745" marB="59745" anchor="ctr"/>
                </a:tc>
                <a:tc>
                  <a:txBody>
                    <a:bodyPr/>
                    <a:lstStyle/>
                    <a:p>
                      <a:pPr marL="0" marR="0" indent="360045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50" b="1">
                          <a:effectLst/>
                        </a:rPr>
                        <a:t> </a:t>
                      </a:r>
                      <a:endParaRPr lang="sq-AL" sz="1100" b="1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45" marR="59745" marT="59745" marB="59745" anchor="ctr"/>
                </a:tc>
                <a:tc>
                  <a:txBody>
                    <a:bodyPr/>
                    <a:lstStyle/>
                    <a:p>
                      <a:pPr marL="0" marR="0" indent="360045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q-AL" sz="1100" b="1" dirty="0">
                          <a:effectLst/>
                        </a:rPr>
                        <a:t> </a:t>
                      </a:r>
                      <a:endParaRPr lang="sq-AL" sz="1100" b="1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594242185"/>
                  </a:ext>
                </a:extLst>
              </a:tr>
            </a:tbl>
          </a:graphicData>
        </a:graphic>
      </p:graphicFrame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291875" y="1038280"/>
            <a:ext cx="9601196" cy="1303867"/>
          </a:xfrm>
        </p:spPr>
        <p:txBody>
          <a:bodyPr>
            <a:noAutofit/>
          </a:bodyPr>
          <a:lstStyle/>
          <a:p>
            <a:pPr indent="360045" algn="ctr">
              <a:lnSpc>
                <a:spcPct val="125000"/>
              </a:lnSpc>
            </a:pPr>
            <a:r>
              <a:rPr lang="en-GB" sz="2000" b="1" dirty="0">
                <a:solidFill>
                  <a:srgbClr val="002060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LOCAL WORKSHOP</a:t>
            </a:r>
            <a:br>
              <a:rPr lang="sq-AL" sz="1050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2000" b="1" dirty="0">
                <a:solidFill>
                  <a:srgbClr val="002060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”NETWORKING WITH INTERESTED PARTIES </a:t>
            </a:r>
            <a:r>
              <a:rPr lang="en-GB" sz="1400" b="1" dirty="0">
                <a:solidFill>
                  <a:srgbClr val="002060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AND</a:t>
            </a:r>
            <a:r>
              <a:rPr lang="en-GB" sz="2000" b="1" dirty="0">
                <a:solidFill>
                  <a:srgbClr val="002060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CITIZENS OF 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ELECTRICAL MOBILITY</a:t>
            </a:r>
            <a:br>
              <a:rPr lang="sq-AL" sz="2000" b="1" dirty="0">
                <a:solidFill>
                  <a:srgbClr val="002060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 THE COUNTRIES OF THE WESTERN BALKANS”</a:t>
            </a:r>
            <a:b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Second SESSION</a:t>
            </a:r>
            <a:endParaRPr lang="sq-AL" sz="20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3071" y="5664117"/>
            <a:ext cx="9144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3899562"/>
      </p:ext>
    </p:extLst>
  </p:cSld>
  <p:clrMapOvr>
    <a:masterClrMapping/>
  </p:clrMapOvr>
  <p:transition spd="slow" advClick="0" advTm="1000">
    <p:push dir="r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1233014"/>
            <a:ext cx="6820568" cy="1303867"/>
          </a:xfrm>
        </p:spPr>
        <p:txBody>
          <a:bodyPr>
            <a:noAutofit/>
          </a:bodyPr>
          <a:lstStyle/>
          <a:p>
            <a:pPr algn="l" fontAlgn="ctr"/>
            <a:r>
              <a:rPr lang="en-GB" sz="2400" b="1" dirty="0"/>
              <a:t>Project PELMOB; </a:t>
            </a:r>
            <a:br>
              <a:rPr lang="sq-AL" sz="2400" dirty="0"/>
            </a:br>
            <a:r>
              <a:rPr lang="en-GB" sz="2400" b="1" dirty="0"/>
              <a:t> The Objectives and the Impact</a:t>
            </a:r>
            <a:br>
              <a:rPr lang="sq-AL" sz="2400" dirty="0"/>
            </a:br>
            <a:r>
              <a:rPr lang="en-GB" sz="2400" b="1" dirty="0" err="1"/>
              <a:t>Dr.</a:t>
            </a:r>
            <a:r>
              <a:rPr lang="en-GB" sz="2400" b="1" dirty="0"/>
              <a:t> </a:t>
            </a:r>
            <a:r>
              <a:rPr lang="en-GB" sz="2400" b="1" dirty="0" err="1"/>
              <a:t>Ing</a:t>
            </a:r>
            <a:r>
              <a:rPr lang="en-GB" sz="2400" b="1" dirty="0"/>
              <a:t>.  Alma </a:t>
            </a:r>
            <a:r>
              <a:rPr lang="en-GB" sz="2400" b="1" dirty="0" err="1"/>
              <a:t>Golgota</a:t>
            </a:r>
            <a:r>
              <a:rPr lang="en-GB" sz="2400" b="1" dirty="0"/>
              <a:t>, </a:t>
            </a:r>
            <a:br>
              <a:rPr lang="en-GB" sz="2400" b="1" dirty="0"/>
            </a:br>
            <a:r>
              <a:rPr lang="en-GB" sz="2400" b="1" dirty="0" err="1"/>
              <a:t>Cordinator</a:t>
            </a:r>
            <a:r>
              <a:rPr lang="en-GB" sz="2400" b="1" dirty="0"/>
              <a:t> of the project PELMOB </a:t>
            </a:r>
            <a:br>
              <a:rPr lang="sq-AL" sz="2400" dirty="0"/>
            </a:br>
            <a:r>
              <a:rPr lang="hr-HR" sz="2400" b="1" i="1" dirty="0"/>
              <a:t>Faculty of Professional Studies, </a:t>
            </a:r>
            <a:br>
              <a:rPr lang="sq-AL" sz="2400" dirty="0"/>
            </a:br>
            <a:r>
              <a:rPr lang="hr-HR" sz="2400" b="1" i="1" dirty="0"/>
              <a:t>Aleksandër Moisiu University, Durrës, Albania</a:t>
            </a:r>
            <a:br>
              <a:rPr lang="sq-AL" sz="2400" dirty="0"/>
            </a:br>
            <a:endParaRPr lang="sq-AL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6926" y="620127"/>
            <a:ext cx="4128168" cy="309612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1" y="3088104"/>
            <a:ext cx="4235116" cy="31763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7536" y="2967788"/>
            <a:ext cx="4395537" cy="329665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0926" y="1912017"/>
            <a:ext cx="3136232" cy="2352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24903"/>
      </p:ext>
    </p:extLst>
  </p:cSld>
  <p:clrMapOvr>
    <a:masterClrMapping/>
  </p:clrMapOvr>
  <p:transition spd="slow" advClick="0" advTm="1000">
    <p:push dir="r"/>
  </p:transition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305</TotalTime>
  <Words>817</Words>
  <Application>Microsoft Office PowerPoint</Application>
  <PresentationFormat>Widescreen</PresentationFormat>
  <Paragraphs>109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Arial</vt:lpstr>
      <vt:lpstr>Calibri</vt:lpstr>
      <vt:lpstr>Cambria</vt:lpstr>
      <vt:lpstr>Garamond</vt:lpstr>
      <vt:lpstr>Symbol</vt:lpstr>
      <vt:lpstr>Organic</vt:lpstr>
      <vt:lpstr>WORKSHOP FOR  PROMOTION AND POPULARIZATION OF  ELECTRICAL MOBILITY</vt:lpstr>
      <vt:lpstr>PowerPoint Presentation</vt:lpstr>
      <vt:lpstr>PowerPoint Presentation</vt:lpstr>
      <vt:lpstr>PowerPoint Presentation</vt:lpstr>
      <vt:lpstr>LOCAL WORKSHOP  ”NETWORKING WITH INTERESTED PARTIES AND CITIZENS OF ELECTRICAL MOBILITY IN THE COUNTRIES OF THE WESTERN BALKANS”  FIRST SESSION</vt:lpstr>
      <vt:lpstr>Session I  The opening of the event</vt:lpstr>
      <vt:lpstr>PowerPoint Presentation</vt:lpstr>
      <vt:lpstr>LOCAL WORKSHOP  ”NETWORKING WITH INTERESTED PARTIES AND CITIZENS OF ELECTRICAL MOBILITY IN THE COUNTRIES OF THE WESTERN BALKANS”  Second SESSION</vt:lpstr>
      <vt:lpstr>Project PELMOB;   The Objectives and the Impact Dr. Ing.  Alma Golgota,  Cordinator of the project PELMOB  Faculty of Professional Studies,  Aleksandër Moisiu University, Durrës, Albania </vt:lpstr>
      <vt:lpstr>  The Future of Automotive Transport for Electric Mobility in Albania PhD. Cand.  Eduart Ndokaj,  Faculty of Professional Studies,  Aleksandër Moisiu University, Durrës, Albania  </vt:lpstr>
      <vt:lpstr>The Challenges of  Electric Mobility in Albania PhD. Cand Erion Mali,  Faculty of Professional Studies,  Aleksandër Moisiu University, Durrës</vt:lpstr>
      <vt:lpstr>The further Integration of Electric Vehicles as a fundamental step in achieving a more sustainable and environmentally friendly Transport System    Msc. Eng. Luiza Lluri,     Loesto Qose (student TA)  Faculty of  Professional  Studies </vt:lpstr>
      <vt:lpstr>PowerPoint Presentation</vt:lpstr>
      <vt:lpstr>The presentations of  stakeholders  as interested parties “PERISO Albania” </vt:lpstr>
      <vt:lpstr>WORKSHOP</vt:lpstr>
      <vt:lpstr>PowerPoint Presentation</vt:lpstr>
      <vt:lpstr>PowerPoint Presentation</vt:lpstr>
      <vt:lpstr>The presentations of  stakeholders as  interested parties OPEL ALBANIA </vt:lpstr>
      <vt:lpstr>PowerPoint Presentation</vt:lpstr>
      <vt:lpstr>PowerPoint Presentation</vt:lpstr>
      <vt:lpstr>PowerPoint Presentation</vt:lpstr>
      <vt:lpstr>THANK YOU!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smart</dc:creator>
  <cp:lastModifiedBy>Golgota</cp:lastModifiedBy>
  <cp:revision>29</cp:revision>
  <dcterms:created xsi:type="dcterms:W3CDTF">2024-02-28T10:16:31Z</dcterms:created>
  <dcterms:modified xsi:type="dcterms:W3CDTF">2024-03-03T18:58:04Z</dcterms:modified>
</cp:coreProperties>
</file>